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0116800" cy="10058400"/>
  <p:notesSz cx="35158363" cy="24784050"/>
  <p:custDataLst>
    <p:tags r:id="rId5"/>
  </p:custDataLst>
  <p:defaultTextStyle>
    <a:defPPr>
      <a:defRPr lang="en-US"/>
    </a:defPPr>
    <a:lvl1pPr algn="l" defTabSz="1258888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628650" indent="-171450" algn="l" defTabSz="1258888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258888" indent="-344488" algn="l" defTabSz="1258888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889125" indent="-517525" algn="l" defTabSz="1258888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519363" indent="-690563" algn="l" defTabSz="1258888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CCECFF"/>
    <a:srgbClr val="000000"/>
    <a:srgbClr val="F57913"/>
    <a:srgbClr val="E70303"/>
    <a:srgbClr val="CC0000"/>
    <a:srgbClr val="FF0000"/>
    <a:srgbClr val="FF091B"/>
    <a:srgbClr val="000099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367" autoAdjust="0"/>
    <p:restoredTop sz="99645" autoAdjust="0"/>
  </p:normalViewPr>
  <p:slideViewPr>
    <p:cSldViewPr snapToGrid="0">
      <p:cViewPr>
        <p:scale>
          <a:sx n="50" d="100"/>
          <a:sy n="50" d="100"/>
        </p:scale>
        <p:origin x="-426" y="-90"/>
      </p:cViewPr>
      <p:guideLst>
        <p:guide orient="horz" pos="3168"/>
        <p:guide pos="63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5235238" cy="1239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9915188" y="0"/>
            <a:ext cx="15235237" cy="1239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4146C-3468-4350-ACB4-EAABF23BB614}" type="datetimeFigureOut">
              <a:rPr lang="en-US" smtClean="0"/>
              <a:t>11/22/2010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23541038"/>
            <a:ext cx="15235238" cy="1238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9915188" y="23541038"/>
            <a:ext cx="15235237" cy="1238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638F9-E9EE-4EEB-928A-2AA0B6FEBCE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15238074" cy="1240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6069" tIns="163033" rIns="326069" bIns="163033" numCol="1" anchor="t" anchorCtr="0" compatLnSpc="1">
            <a:prstTxWarp prst="textNoShape">
              <a:avLst/>
            </a:prstTxWarp>
          </a:bodyPr>
          <a:lstStyle>
            <a:lvl1pPr defTabSz="4490568">
              <a:defRPr sz="4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19915656" y="0"/>
            <a:ext cx="15238074" cy="1240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6069" tIns="163033" rIns="326069" bIns="163033" numCol="1" anchor="t" anchorCtr="0" compatLnSpc="1">
            <a:prstTxWarp prst="textNoShape">
              <a:avLst/>
            </a:prstTxWarp>
          </a:bodyPr>
          <a:lstStyle>
            <a:lvl1pPr algn="r" defTabSz="4490568">
              <a:defRPr sz="4400"/>
            </a:lvl1pPr>
          </a:lstStyle>
          <a:p>
            <a:pPr>
              <a:defRPr/>
            </a:pPr>
            <a:fld id="{696509B8-F6A0-4C18-88BD-9FE066371B88}" type="datetimeFigureOut">
              <a:rPr lang="en-US"/>
              <a:pPr>
                <a:defRPr/>
              </a:pPr>
              <a:t>11/22/2010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285163" y="1857375"/>
            <a:ext cx="18588037" cy="9294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87716" tIns="143858" rIns="287716" bIns="143858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3518621" y="11774670"/>
            <a:ext cx="28121127" cy="1115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6069" tIns="163033" rIns="326069" bIns="1630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1" y="23538113"/>
            <a:ext cx="15238074" cy="1240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6069" tIns="163033" rIns="326069" bIns="163033" numCol="1" anchor="b" anchorCtr="0" compatLnSpc="1">
            <a:prstTxWarp prst="textNoShape">
              <a:avLst/>
            </a:prstTxWarp>
          </a:bodyPr>
          <a:lstStyle>
            <a:lvl1pPr defTabSz="4490568">
              <a:defRPr sz="4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19915656" y="23538113"/>
            <a:ext cx="15238074" cy="1240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6069" tIns="163033" rIns="326069" bIns="163033" numCol="1" anchor="b" anchorCtr="0" compatLnSpc="1">
            <a:prstTxWarp prst="textNoShape">
              <a:avLst/>
            </a:prstTxWarp>
          </a:bodyPr>
          <a:lstStyle>
            <a:lvl1pPr algn="r" defTabSz="4490568">
              <a:defRPr sz="4400"/>
            </a:lvl1pPr>
          </a:lstStyle>
          <a:p>
            <a:pPr>
              <a:defRPr/>
            </a:pPr>
            <a:fld id="{AC148DF7-0C0A-47C1-9016-B8633BEE0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8C7EEB-CA91-47CC-B4B6-2DE8FFC02AE7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8760" y="3124631"/>
            <a:ext cx="17099280" cy="2156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7521" y="5699760"/>
            <a:ext cx="1408176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29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59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89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19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49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779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09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039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CBF46-D4A0-492E-A1E2-2B92AEB32D63}" type="datetimeFigureOut">
              <a:rPr lang="en-US"/>
              <a:pPr>
                <a:defRPr/>
              </a:pPr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B8F1F-BC75-42E5-8149-6F85C12F2A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9D4D0-459F-4FE0-A4F4-4B949C6C0EC6}" type="datetimeFigureOut">
              <a:rPr lang="en-US"/>
              <a:pPr>
                <a:defRPr/>
              </a:pPr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55846-0013-46F4-AC17-003CBD1BB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84680" y="402812"/>
            <a:ext cx="4526280" cy="85822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02812"/>
            <a:ext cx="13243560" cy="85822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C4CDD-323A-4EED-A2CA-86CFB88A9953}" type="datetimeFigureOut">
              <a:rPr lang="en-US"/>
              <a:pPr>
                <a:defRPr/>
              </a:pPr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6D1E5-12A6-4219-ACED-7A9A3AC523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538FB-8F64-42EC-8BAF-DDEEFAEA8079}" type="datetimeFigureOut">
              <a:rPr lang="en-US"/>
              <a:pPr>
                <a:defRPr/>
              </a:pPr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101F4-955C-41A5-8D02-2FD941B4A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9087" y="6463455"/>
            <a:ext cx="17099280" cy="1997710"/>
          </a:xfrm>
        </p:spPr>
        <p:txBody>
          <a:bodyPr anchor="t"/>
          <a:lstStyle>
            <a:lvl1pPr algn="l">
              <a:defRPr sz="5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9087" y="4263182"/>
            <a:ext cx="17099280" cy="2200274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2994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5989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8898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51978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14973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77967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40962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50395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A49CD-20F1-4647-A77C-0696AFBB8BA0}" type="datetimeFigureOut">
              <a:rPr lang="en-US"/>
              <a:pPr>
                <a:defRPr/>
              </a:pPr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CB140-4944-4E65-A7F0-C9AB9114F5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346960"/>
            <a:ext cx="8884920" cy="6638080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26040" y="2346960"/>
            <a:ext cx="8884920" cy="6638080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39CEA-4E8F-4490-A8B2-D4BC23560220}" type="datetimeFigureOut">
              <a:rPr lang="en-US"/>
              <a:pPr>
                <a:defRPr/>
              </a:pPr>
              <a:t>11/22/2010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F89E5-0B86-4F13-B5EE-290AA36C3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251509"/>
            <a:ext cx="8888414" cy="938317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29946" indent="0">
              <a:buNone/>
              <a:defRPr sz="2800" b="1"/>
            </a:lvl2pPr>
            <a:lvl3pPr marL="1259893" indent="0">
              <a:buNone/>
              <a:defRPr sz="2500" b="1"/>
            </a:lvl3pPr>
            <a:lvl4pPr marL="1889840" indent="0">
              <a:buNone/>
              <a:defRPr sz="2200" b="1"/>
            </a:lvl4pPr>
            <a:lvl5pPr marL="2519787" indent="0">
              <a:buNone/>
              <a:defRPr sz="2200" b="1"/>
            </a:lvl5pPr>
            <a:lvl6pPr marL="3149733" indent="0">
              <a:buNone/>
              <a:defRPr sz="2200" b="1"/>
            </a:lvl6pPr>
            <a:lvl7pPr marL="3779679" indent="0">
              <a:buNone/>
              <a:defRPr sz="2200" b="1"/>
            </a:lvl7pPr>
            <a:lvl8pPr marL="4409627" indent="0">
              <a:buNone/>
              <a:defRPr sz="2200" b="1"/>
            </a:lvl8pPr>
            <a:lvl9pPr marL="5039573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40" y="3189826"/>
            <a:ext cx="8888414" cy="579522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19065" y="2251509"/>
            <a:ext cx="8891907" cy="938317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29946" indent="0">
              <a:buNone/>
              <a:defRPr sz="2800" b="1"/>
            </a:lvl2pPr>
            <a:lvl3pPr marL="1259893" indent="0">
              <a:buNone/>
              <a:defRPr sz="2500" b="1"/>
            </a:lvl3pPr>
            <a:lvl4pPr marL="1889840" indent="0">
              <a:buNone/>
              <a:defRPr sz="2200" b="1"/>
            </a:lvl4pPr>
            <a:lvl5pPr marL="2519787" indent="0">
              <a:buNone/>
              <a:defRPr sz="2200" b="1"/>
            </a:lvl5pPr>
            <a:lvl6pPr marL="3149733" indent="0">
              <a:buNone/>
              <a:defRPr sz="2200" b="1"/>
            </a:lvl6pPr>
            <a:lvl7pPr marL="3779679" indent="0">
              <a:buNone/>
              <a:defRPr sz="2200" b="1"/>
            </a:lvl7pPr>
            <a:lvl8pPr marL="4409627" indent="0">
              <a:buNone/>
              <a:defRPr sz="2200" b="1"/>
            </a:lvl8pPr>
            <a:lvl9pPr marL="5039573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19065" y="3189826"/>
            <a:ext cx="8891907" cy="579522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E68E9-9444-4FC1-8E9E-3CFA2C812C27}" type="datetimeFigureOut">
              <a:rPr lang="en-US"/>
              <a:pPr>
                <a:defRPr/>
              </a:pPr>
              <a:t>11/22/2010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43861-AFF1-4B81-8C3A-26438BDF2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C73A0-5902-4C44-AB3D-3C580EBD1969}" type="datetimeFigureOut">
              <a:rPr lang="en-US"/>
              <a:pPr>
                <a:defRPr/>
              </a:pPr>
              <a:t>11/22/2010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43E0A-BDE2-4DC6-AE17-26A3839BF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D58CA-CD71-45BB-BD11-0E026D2B324B}" type="datetimeFigureOut">
              <a:rPr lang="en-US"/>
              <a:pPr>
                <a:defRPr/>
              </a:pPr>
              <a:t>11/22/2010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6C3ED-8D00-45FA-B7F0-AECA9D19E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8" y="400472"/>
            <a:ext cx="6618287" cy="170434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5118" y="400481"/>
            <a:ext cx="11245850" cy="8584566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3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5848" y="2104818"/>
            <a:ext cx="6618287" cy="6880226"/>
          </a:xfrm>
        </p:spPr>
        <p:txBody>
          <a:bodyPr/>
          <a:lstStyle>
            <a:lvl1pPr marL="0" indent="0">
              <a:buNone/>
              <a:defRPr sz="1900"/>
            </a:lvl1pPr>
            <a:lvl2pPr marL="629946" indent="0">
              <a:buNone/>
              <a:defRPr sz="1600"/>
            </a:lvl2pPr>
            <a:lvl3pPr marL="1259893" indent="0">
              <a:buNone/>
              <a:defRPr sz="1400"/>
            </a:lvl3pPr>
            <a:lvl4pPr marL="1889840" indent="0">
              <a:buNone/>
              <a:defRPr sz="1300"/>
            </a:lvl4pPr>
            <a:lvl5pPr marL="2519787" indent="0">
              <a:buNone/>
              <a:defRPr sz="1300"/>
            </a:lvl5pPr>
            <a:lvl6pPr marL="3149733" indent="0">
              <a:buNone/>
              <a:defRPr sz="1300"/>
            </a:lvl6pPr>
            <a:lvl7pPr marL="3779679" indent="0">
              <a:buNone/>
              <a:defRPr sz="1300"/>
            </a:lvl7pPr>
            <a:lvl8pPr marL="4409627" indent="0">
              <a:buNone/>
              <a:defRPr sz="1300"/>
            </a:lvl8pPr>
            <a:lvl9pPr marL="5039573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2B518-02C5-408A-AB0F-8A6EE2E4C6E2}" type="datetimeFigureOut">
              <a:rPr lang="en-US"/>
              <a:pPr>
                <a:defRPr/>
              </a:pPr>
              <a:t>11/22/2010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6257A-B50B-43FB-842B-7B99120B6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3036" y="7040887"/>
            <a:ext cx="12070080" cy="831216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43036" y="898738"/>
            <a:ext cx="12070080" cy="6035040"/>
          </a:xfrm>
        </p:spPr>
        <p:txBody>
          <a:bodyPr lIns="125988" tIns="62994" rIns="125988" bIns="62994" rtlCol="0">
            <a:normAutofit/>
          </a:bodyPr>
          <a:lstStyle>
            <a:lvl1pPr marL="0" indent="0">
              <a:buNone/>
              <a:defRPr sz="4400"/>
            </a:lvl1pPr>
            <a:lvl2pPr marL="629946" indent="0">
              <a:buNone/>
              <a:defRPr sz="3800"/>
            </a:lvl2pPr>
            <a:lvl3pPr marL="1259893" indent="0">
              <a:buNone/>
              <a:defRPr sz="3300"/>
            </a:lvl3pPr>
            <a:lvl4pPr marL="1889840" indent="0">
              <a:buNone/>
              <a:defRPr sz="2800"/>
            </a:lvl4pPr>
            <a:lvl5pPr marL="2519787" indent="0">
              <a:buNone/>
              <a:defRPr sz="2800"/>
            </a:lvl5pPr>
            <a:lvl6pPr marL="3149733" indent="0">
              <a:buNone/>
              <a:defRPr sz="2800"/>
            </a:lvl6pPr>
            <a:lvl7pPr marL="3779679" indent="0">
              <a:buNone/>
              <a:defRPr sz="2800"/>
            </a:lvl7pPr>
            <a:lvl8pPr marL="4409627" indent="0">
              <a:buNone/>
              <a:defRPr sz="2800"/>
            </a:lvl8pPr>
            <a:lvl9pPr marL="5039573" indent="0">
              <a:buNone/>
              <a:defRPr sz="28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43036" y="7872103"/>
            <a:ext cx="12070080" cy="1180464"/>
          </a:xfrm>
        </p:spPr>
        <p:txBody>
          <a:bodyPr/>
          <a:lstStyle>
            <a:lvl1pPr marL="0" indent="0">
              <a:buNone/>
              <a:defRPr sz="1900"/>
            </a:lvl1pPr>
            <a:lvl2pPr marL="629946" indent="0">
              <a:buNone/>
              <a:defRPr sz="1600"/>
            </a:lvl2pPr>
            <a:lvl3pPr marL="1259893" indent="0">
              <a:buNone/>
              <a:defRPr sz="1400"/>
            </a:lvl3pPr>
            <a:lvl4pPr marL="1889840" indent="0">
              <a:buNone/>
              <a:defRPr sz="1300"/>
            </a:lvl4pPr>
            <a:lvl5pPr marL="2519787" indent="0">
              <a:buNone/>
              <a:defRPr sz="1300"/>
            </a:lvl5pPr>
            <a:lvl6pPr marL="3149733" indent="0">
              <a:buNone/>
              <a:defRPr sz="1300"/>
            </a:lvl6pPr>
            <a:lvl7pPr marL="3779679" indent="0">
              <a:buNone/>
              <a:defRPr sz="1300"/>
            </a:lvl7pPr>
            <a:lvl8pPr marL="4409627" indent="0">
              <a:buNone/>
              <a:defRPr sz="1300"/>
            </a:lvl8pPr>
            <a:lvl9pPr marL="5039573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A3302-DBB8-4B21-880F-07E55CE0A7C2}" type="datetimeFigureOut">
              <a:rPr lang="en-US"/>
              <a:pPr>
                <a:defRPr/>
              </a:pPr>
              <a:t>11/22/2010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9F446-44F4-4268-B1A0-F6D844AF52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06475" y="403225"/>
            <a:ext cx="181038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5976" tIns="62989" rIns="125976" bIns="6298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06475" y="2346325"/>
            <a:ext cx="18103850" cy="663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5976" tIns="62989" rIns="125976" bIns="629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006475" y="9324975"/>
            <a:ext cx="46910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5976" tIns="62989" rIns="125976" bIns="62989" numCol="1" anchor="ctr" anchorCtr="0" compatLnSpc="1">
            <a:prstTxWarp prst="textNoShape">
              <a:avLst/>
            </a:prstTxWarp>
          </a:bodyPr>
          <a:lstStyle>
            <a:lvl1pPr algn="l" defTabSz="1259893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8630A4-4A98-42AF-942A-F7E81F139E19}" type="datetimeFigureOut">
              <a:rPr lang="en-US"/>
              <a:pPr>
                <a:defRPr/>
              </a:pPr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6875463" y="9324975"/>
            <a:ext cx="63658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5976" tIns="62989" rIns="125976" bIns="62989" numCol="1" anchor="ctr" anchorCtr="0" compatLnSpc="1">
            <a:prstTxWarp prst="textNoShape">
              <a:avLst/>
            </a:prstTxWarp>
          </a:bodyPr>
          <a:lstStyle>
            <a:lvl1pPr algn="ctr" defTabSz="1259893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4419263" y="9324975"/>
            <a:ext cx="469106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5976" tIns="62989" rIns="125976" bIns="62989" numCol="1" anchor="ctr" anchorCtr="0" compatLnSpc="1">
            <a:prstTxWarp prst="textNoShape">
              <a:avLst/>
            </a:prstTxWarp>
          </a:bodyPr>
          <a:lstStyle>
            <a:lvl1pPr algn="r" defTabSz="1259893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18EDE1-89E3-425E-84F8-EFD93F3E23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1258888" rtl="0" eaLnBrk="0" fontAlgn="base" hangingPunct="0">
        <a:spcBef>
          <a:spcPct val="0"/>
        </a:spcBef>
        <a:spcAft>
          <a:spcPct val="0"/>
        </a:spcAft>
        <a:defRPr sz="6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58888" rtl="0" eaLnBrk="0" fontAlgn="base" hangingPunct="0">
        <a:spcBef>
          <a:spcPct val="0"/>
        </a:spcBef>
        <a:spcAft>
          <a:spcPct val="0"/>
        </a:spcAft>
        <a:defRPr sz="6100">
          <a:solidFill>
            <a:schemeClr val="tx1"/>
          </a:solidFill>
          <a:latin typeface="Calibri" pitchFamily="34" charset="0"/>
        </a:defRPr>
      </a:lvl2pPr>
      <a:lvl3pPr algn="ctr" defTabSz="1258888" rtl="0" eaLnBrk="0" fontAlgn="base" hangingPunct="0">
        <a:spcBef>
          <a:spcPct val="0"/>
        </a:spcBef>
        <a:spcAft>
          <a:spcPct val="0"/>
        </a:spcAft>
        <a:defRPr sz="6100">
          <a:solidFill>
            <a:schemeClr val="tx1"/>
          </a:solidFill>
          <a:latin typeface="Calibri" pitchFamily="34" charset="0"/>
        </a:defRPr>
      </a:lvl3pPr>
      <a:lvl4pPr algn="ctr" defTabSz="1258888" rtl="0" eaLnBrk="0" fontAlgn="base" hangingPunct="0">
        <a:spcBef>
          <a:spcPct val="0"/>
        </a:spcBef>
        <a:spcAft>
          <a:spcPct val="0"/>
        </a:spcAft>
        <a:defRPr sz="6100">
          <a:solidFill>
            <a:schemeClr val="tx1"/>
          </a:solidFill>
          <a:latin typeface="Calibri" pitchFamily="34" charset="0"/>
        </a:defRPr>
      </a:lvl4pPr>
      <a:lvl5pPr algn="ctr" defTabSz="1258888" rtl="0" eaLnBrk="0" fontAlgn="base" hangingPunct="0">
        <a:spcBef>
          <a:spcPct val="0"/>
        </a:spcBef>
        <a:spcAft>
          <a:spcPct val="0"/>
        </a:spcAft>
        <a:defRPr sz="6100">
          <a:solidFill>
            <a:schemeClr val="tx1"/>
          </a:solidFill>
          <a:latin typeface="Calibri" pitchFamily="34" charset="0"/>
        </a:defRPr>
      </a:lvl5pPr>
      <a:lvl6pPr marL="457200" algn="ctr" defTabSz="1258888" rtl="0" fontAlgn="base">
        <a:spcBef>
          <a:spcPct val="0"/>
        </a:spcBef>
        <a:spcAft>
          <a:spcPct val="0"/>
        </a:spcAft>
        <a:defRPr sz="6100">
          <a:solidFill>
            <a:schemeClr val="tx1"/>
          </a:solidFill>
          <a:latin typeface="Calibri" pitchFamily="34" charset="0"/>
        </a:defRPr>
      </a:lvl6pPr>
      <a:lvl7pPr marL="914400" algn="ctr" defTabSz="1258888" rtl="0" fontAlgn="base">
        <a:spcBef>
          <a:spcPct val="0"/>
        </a:spcBef>
        <a:spcAft>
          <a:spcPct val="0"/>
        </a:spcAft>
        <a:defRPr sz="6100">
          <a:solidFill>
            <a:schemeClr val="tx1"/>
          </a:solidFill>
          <a:latin typeface="Calibri" pitchFamily="34" charset="0"/>
        </a:defRPr>
      </a:lvl7pPr>
      <a:lvl8pPr marL="1371600" algn="ctr" defTabSz="1258888" rtl="0" fontAlgn="base">
        <a:spcBef>
          <a:spcPct val="0"/>
        </a:spcBef>
        <a:spcAft>
          <a:spcPct val="0"/>
        </a:spcAft>
        <a:defRPr sz="6100">
          <a:solidFill>
            <a:schemeClr val="tx1"/>
          </a:solidFill>
          <a:latin typeface="Calibri" pitchFamily="34" charset="0"/>
        </a:defRPr>
      </a:lvl8pPr>
      <a:lvl9pPr marL="1828800" algn="ctr" defTabSz="1258888" rtl="0" fontAlgn="base">
        <a:spcBef>
          <a:spcPct val="0"/>
        </a:spcBef>
        <a:spcAft>
          <a:spcPct val="0"/>
        </a:spcAft>
        <a:defRPr sz="6100">
          <a:solidFill>
            <a:schemeClr val="tx1"/>
          </a:solidFill>
          <a:latin typeface="Calibri" pitchFamily="34" charset="0"/>
        </a:defRPr>
      </a:lvl9pPr>
    </p:titleStyle>
    <p:bodyStyle>
      <a:lvl1pPr marL="471488" indent="-471488" algn="l" defTabSz="12588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1pPr>
      <a:lvl2pPr marL="1022350" indent="-393700" algn="l" defTabSz="12588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2pPr>
      <a:lvl3pPr marL="1574800" indent="-314325" algn="l" defTabSz="125888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201863" indent="-314325" algn="l" defTabSz="125888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33688" indent="-314325" algn="l" defTabSz="125888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464707" indent="-314974" algn="l" defTabSz="1259893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094654" indent="-314974" algn="l" defTabSz="1259893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24600" indent="-314974" algn="l" defTabSz="1259893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354547" indent="-314974" algn="l" defTabSz="1259893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598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29946" algn="l" defTabSz="12598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59893" algn="l" defTabSz="12598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889840" algn="l" defTabSz="12598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19787" algn="l" defTabSz="12598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9733" algn="l" defTabSz="12598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79679" algn="l" defTabSz="12598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09627" algn="l" defTabSz="12598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039573" algn="l" defTabSz="12598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Freeform 204"/>
          <p:cNvSpPr>
            <a:spLocks noChangeArrowheads="1"/>
          </p:cNvSpPr>
          <p:nvPr/>
        </p:nvSpPr>
        <p:spPr bwMode="auto">
          <a:xfrm>
            <a:off x="0" y="8133348"/>
            <a:ext cx="20116800" cy="762000"/>
          </a:xfrm>
          <a:custGeom>
            <a:avLst/>
            <a:gdLst>
              <a:gd name="T0" fmla="*/ 0 w 8461611"/>
              <a:gd name="T1" fmla="*/ 762000 h 2074459"/>
              <a:gd name="T2" fmla="*/ 9441919 w 8461611"/>
              <a:gd name="T3" fmla="*/ 606592 h 2074459"/>
              <a:gd name="T4" fmla="*/ 13692400 w 8461611"/>
              <a:gd name="T5" fmla="*/ 150395 h 2074459"/>
              <a:gd name="T6" fmla="*/ 20116800 w 8461611"/>
              <a:gd name="T7" fmla="*/ 0 h 2074459"/>
              <a:gd name="T8" fmla="*/ 20116800 w 8461611"/>
              <a:gd name="T9" fmla="*/ 0 h 20744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461611"/>
              <a:gd name="T16" fmla="*/ 0 h 2074459"/>
              <a:gd name="T17" fmla="*/ 8461611 w 8461611"/>
              <a:gd name="T18" fmla="*/ 2074459 h 20744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461611" h="2074459">
                <a:moveTo>
                  <a:pt x="0" y="2074459"/>
                </a:moveTo>
                <a:cubicBezTo>
                  <a:pt x="1505803" y="2001671"/>
                  <a:pt x="3011606" y="1928883"/>
                  <a:pt x="3971498" y="1651379"/>
                </a:cubicBezTo>
                <a:cubicBezTo>
                  <a:pt x="4931390" y="1373875"/>
                  <a:pt x="5011003" y="684663"/>
                  <a:pt x="5759355" y="409433"/>
                </a:cubicBezTo>
                <a:cubicBezTo>
                  <a:pt x="6507707" y="134203"/>
                  <a:pt x="8461611" y="0"/>
                  <a:pt x="8461611" y="0"/>
                </a:cubicBezTo>
              </a:path>
            </a:pathLst>
          </a:custGeom>
          <a:noFill/>
          <a:ln w="584200" algn="ctr">
            <a:solidFill>
              <a:srgbClr val="595959">
                <a:alpha val="34117"/>
              </a:srgbClr>
            </a:solidFill>
            <a:miter lim="800000"/>
            <a:headEnd/>
            <a:tailEnd/>
          </a:ln>
        </p:spPr>
        <p:txBody>
          <a:bodyPr lIns="91432" tIns="45716" rIns="91432" bIns="45716" anchor="ctr"/>
          <a:lstStyle/>
          <a:p>
            <a:pPr algn="ctr" defTabSz="1259893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11210926" y="5510545"/>
            <a:ext cx="836295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9" name="Rectangle 87"/>
          <p:cNvSpPr>
            <a:spLocks noChangeArrowheads="1"/>
          </p:cNvSpPr>
          <p:nvPr/>
        </p:nvSpPr>
        <p:spPr bwMode="auto">
          <a:xfrm>
            <a:off x="6553200" y="9140825"/>
            <a:ext cx="7391400" cy="369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6" rIns="91432" bIns="45716">
            <a:spAutoFit/>
          </a:bodyPr>
          <a:lstStyle/>
          <a:p>
            <a:pPr defTabSz="914400"/>
            <a:r>
              <a:rPr lang="en-US" sz="1800" b="1" dirty="0" smtClean="0">
                <a:latin typeface="Calibri" pitchFamily="34" charset="0"/>
              </a:rPr>
              <a:t>2011 – Create tighter integration between Viewpoints and DM2</a:t>
            </a:r>
            <a:endParaRPr lang="en-US" sz="1800" b="1" dirty="0">
              <a:latin typeface="Calibri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981853" y="5414863"/>
            <a:ext cx="8533095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Rounded Rectangle 222"/>
          <p:cNvSpPr/>
          <p:nvPr/>
        </p:nvSpPr>
        <p:spPr>
          <a:xfrm>
            <a:off x="0" y="558803"/>
            <a:ext cx="3962400" cy="495988"/>
          </a:xfrm>
          <a:prstGeom prst="roundRect">
            <a:avLst/>
          </a:prstGeom>
          <a:solidFill>
            <a:srgbClr val="E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044" tIns="58023" rIns="116044" bIns="58023" anchor="ctr"/>
          <a:lstStyle/>
          <a:p>
            <a:pPr algn="ctr" defTabSz="1259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Data-centric Exemplars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350" name="Text Box 101"/>
          <p:cNvSpPr txBox="1">
            <a:spLocks noChangeArrowheads="1"/>
          </p:cNvSpPr>
          <p:nvPr/>
        </p:nvSpPr>
        <p:spPr bwMode="auto">
          <a:xfrm>
            <a:off x="6296525" y="1822580"/>
            <a:ext cx="4975819" cy="4401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6" rIns="91432" bIns="45716">
            <a:spAutoFit/>
          </a:bodyPr>
          <a:lstStyle/>
          <a:p>
            <a:pPr defTabSz="914400"/>
            <a:r>
              <a:rPr lang="en-US" sz="2000" b="1" dirty="0" smtClean="0">
                <a:solidFill>
                  <a:srgbClr val="376092"/>
                </a:solidFill>
                <a:latin typeface="Calibri" pitchFamily="34" charset="0"/>
              </a:rPr>
              <a:t>Viewpoint-</a:t>
            </a:r>
            <a:r>
              <a:rPr lang="en-US" sz="2000" b="1" dirty="0" err="1" smtClean="0">
                <a:solidFill>
                  <a:srgbClr val="376092"/>
                </a:solidFill>
                <a:latin typeface="Calibri" pitchFamily="34" charset="0"/>
              </a:rPr>
              <a:t>Metamodel</a:t>
            </a:r>
            <a:r>
              <a:rPr lang="en-US" sz="2000" b="1" dirty="0" smtClean="0">
                <a:solidFill>
                  <a:srgbClr val="376092"/>
                </a:solidFill>
                <a:latin typeface="Calibri" pitchFamily="34" charset="0"/>
              </a:rPr>
              <a:t> Cross-Check</a:t>
            </a:r>
            <a:endParaRPr lang="en-US" sz="2000" b="1" dirty="0" smtClean="0">
              <a:latin typeface="Calibri" pitchFamily="34" charset="0"/>
            </a:endParaRPr>
          </a:p>
          <a:p>
            <a:pPr defTabSz="914400">
              <a:buFont typeface="Arial" pitchFamily="34" charset="0"/>
              <a:buChar char="■"/>
            </a:pPr>
            <a:r>
              <a:rPr lang="en-US" sz="2000" b="1" dirty="0" smtClean="0">
                <a:latin typeface="Calibri" pitchFamily="34" charset="0"/>
              </a:rPr>
              <a:t>   Improve model descriptions using new</a:t>
            </a:r>
            <a:br>
              <a:rPr lang="en-US" sz="2000" b="1" dirty="0" smtClean="0">
                <a:latin typeface="Calibri" pitchFamily="34" charset="0"/>
              </a:rPr>
            </a:br>
            <a:r>
              <a:rPr lang="en-US" sz="2000" b="1" dirty="0" smtClean="0">
                <a:latin typeface="Calibri" pitchFamily="34" charset="0"/>
              </a:rPr>
              <a:t>      DM2 terms and relationships</a:t>
            </a:r>
          </a:p>
          <a:p>
            <a:pPr defTabSz="914400">
              <a:buFont typeface="Arial" pitchFamily="34" charset="0"/>
              <a:buChar char="■"/>
            </a:pPr>
            <a:r>
              <a:rPr lang="en-US" sz="2000" b="1" dirty="0" smtClean="0">
                <a:latin typeface="Calibri" pitchFamily="34" charset="0"/>
              </a:rPr>
              <a:t>   Apply new DM2 rules to models</a:t>
            </a:r>
          </a:p>
          <a:p>
            <a:pPr defTabSz="914400">
              <a:buFont typeface="Arial" pitchFamily="34" charset="0"/>
              <a:buChar char="■"/>
            </a:pPr>
            <a:r>
              <a:rPr lang="en-US" sz="2000" b="1" dirty="0" smtClean="0">
                <a:latin typeface="Calibri" pitchFamily="34" charset="0"/>
              </a:rPr>
              <a:t>   Validate DM2 against analysis</a:t>
            </a:r>
            <a:br>
              <a:rPr lang="en-US" sz="2000" b="1" dirty="0" smtClean="0">
                <a:latin typeface="Calibri" pitchFamily="34" charset="0"/>
              </a:rPr>
            </a:br>
            <a:r>
              <a:rPr lang="en-US" sz="2000" b="1" dirty="0" smtClean="0">
                <a:latin typeface="Calibri" pitchFamily="34" charset="0"/>
              </a:rPr>
              <a:t>      requirements and use cases</a:t>
            </a:r>
          </a:p>
          <a:p>
            <a:pPr defTabSz="914400">
              <a:buFont typeface="Arial" pitchFamily="34" charset="0"/>
              <a:buChar char="■"/>
            </a:pPr>
            <a:r>
              <a:rPr lang="en-US" sz="2000" b="1" dirty="0" smtClean="0">
                <a:latin typeface="Calibri" pitchFamily="34" charset="0"/>
              </a:rPr>
              <a:t>   Develop process-specific use case</a:t>
            </a:r>
            <a:br>
              <a:rPr lang="en-US" sz="2000" b="1" dirty="0" smtClean="0">
                <a:latin typeface="Calibri" pitchFamily="34" charset="0"/>
              </a:rPr>
            </a:br>
            <a:r>
              <a:rPr lang="en-US" sz="2000" b="1" dirty="0" smtClean="0">
                <a:latin typeface="Calibri" pitchFamily="34" charset="0"/>
              </a:rPr>
              <a:t>      exemplar for Dept. six core processes</a:t>
            </a:r>
          </a:p>
          <a:p>
            <a:pPr defTabSz="914400">
              <a:buFont typeface="Arial" pitchFamily="34" charset="0"/>
              <a:buChar char="■"/>
            </a:pPr>
            <a:r>
              <a:rPr lang="en-US" sz="2000" b="1" dirty="0" smtClean="0">
                <a:latin typeface="Calibri" pitchFamily="34" charset="0"/>
              </a:rPr>
              <a:t>   Update </a:t>
            </a:r>
            <a:r>
              <a:rPr lang="en-US" sz="2000" b="1" dirty="0" err="1" smtClean="0">
                <a:latin typeface="Calibri" pitchFamily="34" charset="0"/>
              </a:rPr>
              <a:t>DoDAF</a:t>
            </a:r>
            <a:r>
              <a:rPr lang="en-US" sz="2000" b="1" dirty="0" smtClean="0">
                <a:latin typeface="Calibri" pitchFamily="34" charset="0"/>
              </a:rPr>
              <a:t> website</a:t>
            </a:r>
            <a:endParaRPr lang="en-US" sz="2000" b="1" dirty="0">
              <a:latin typeface="Calibri" pitchFamily="34" charset="0"/>
            </a:endParaRPr>
          </a:p>
          <a:p>
            <a:pPr marL="115888" indent="-288925" defTabSz="914400">
              <a:buFont typeface="Arial" pitchFamily="34" charset="0"/>
              <a:buChar char="■"/>
            </a:pPr>
            <a:r>
              <a:rPr lang="en-US" sz="2000" b="1" dirty="0" smtClean="0">
                <a:latin typeface="Calibri" pitchFamily="34" charset="0"/>
              </a:rPr>
              <a:t>Benefits</a:t>
            </a:r>
          </a:p>
          <a:p>
            <a:pPr marL="744538" lvl="1" indent="-288925" defTabSz="914400">
              <a:buFontTx/>
              <a:buChar char="•"/>
            </a:pPr>
            <a:r>
              <a:rPr lang="en-US" sz="2000" dirty="0" smtClean="0">
                <a:latin typeface="Calibri" pitchFamily="34" charset="0"/>
              </a:rPr>
              <a:t>Practitioner ease of use</a:t>
            </a:r>
          </a:p>
          <a:p>
            <a:pPr marL="744538" lvl="1" indent="-288925" defTabSz="914400">
              <a:buFontTx/>
              <a:buChar char="•"/>
            </a:pPr>
            <a:r>
              <a:rPr lang="en-US" sz="2000" dirty="0" smtClean="0">
                <a:latin typeface="Calibri" pitchFamily="34" charset="0"/>
              </a:rPr>
              <a:t>Guidance for the “decision maker”</a:t>
            </a:r>
            <a:endParaRPr lang="en-US" sz="2000" dirty="0">
              <a:latin typeface="Calibri" pitchFamily="34" charset="0"/>
            </a:endParaRPr>
          </a:p>
          <a:p>
            <a:pPr marL="744538" lvl="1" indent="-288925" defTabSz="914400">
              <a:buFontTx/>
              <a:buChar char="•"/>
            </a:pPr>
            <a:r>
              <a:rPr lang="en-US" sz="2000" dirty="0" smtClean="0">
                <a:latin typeface="Calibri" pitchFamily="34" charset="0"/>
              </a:rPr>
              <a:t>Better specifications for tool vendors</a:t>
            </a:r>
          </a:p>
          <a:p>
            <a:pPr marL="744538" lvl="1" indent="-288925" defTabSz="914400">
              <a:buFontTx/>
              <a:buChar char="•"/>
            </a:pPr>
            <a:r>
              <a:rPr lang="en-US" sz="2000" dirty="0" smtClean="0">
                <a:latin typeface="Calibri" pitchFamily="34" charset="0"/>
              </a:rPr>
              <a:t>Direction for the core process owners</a:t>
            </a:r>
          </a:p>
        </p:txBody>
      </p:sp>
      <p:sp>
        <p:nvSpPr>
          <p:cNvPr id="14351" name="Text Box 99"/>
          <p:cNvSpPr txBox="1">
            <a:spLocks noChangeArrowheads="1"/>
          </p:cNvSpPr>
          <p:nvPr/>
        </p:nvSpPr>
        <p:spPr bwMode="auto">
          <a:xfrm>
            <a:off x="0" y="3525343"/>
            <a:ext cx="6248400" cy="501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6" rIns="91432" bIns="45716">
            <a:spAutoFit/>
          </a:bodyPr>
          <a:lstStyle/>
          <a:p>
            <a:pPr marL="0" lvl="1" indent="0" defTabSz="914400">
              <a:buFont typeface="Arial" pitchFamily="34" charset="0"/>
              <a:buChar char="■"/>
            </a:pPr>
            <a:r>
              <a:rPr lang="en-US" sz="2000" b="1" dirty="0" smtClean="0">
                <a:latin typeface="Calibri" pitchFamily="34" charset="0"/>
              </a:rPr>
              <a:t>  Streamline Model descriptions</a:t>
            </a:r>
          </a:p>
          <a:p>
            <a:pPr marL="0" lvl="1" indent="0" defTabSz="914400">
              <a:buFont typeface="Arial" pitchFamily="34" charset="0"/>
              <a:buChar char="■"/>
            </a:pPr>
            <a:r>
              <a:rPr lang="en-US" sz="2000" b="1" dirty="0" smtClean="0">
                <a:latin typeface="Calibri" pitchFamily="34" charset="0"/>
              </a:rPr>
              <a:t>  Validate and verify DM2 against the model</a:t>
            </a:r>
            <a:br>
              <a:rPr lang="en-US" sz="2000" b="1" dirty="0" smtClean="0">
                <a:latin typeface="Calibri" pitchFamily="34" charset="0"/>
              </a:rPr>
            </a:br>
            <a:r>
              <a:rPr lang="en-US" sz="2000" b="1" dirty="0" smtClean="0">
                <a:latin typeface="Calibri" pitchFamily="34" charset="0"/>
              </a:rPr>
              <a:t>     requirements</a:t>
            </a:r>
          </a:p>
          <a:p>
            <a:pPr marL="0" lvl="1" indent="0" defTabSz="914400">
              <a:buFont typeface="Arial" pitchFamily="34" charset="0"/>
              <a:buChar char="■"/>
            </a:pPr>
            <a:r>
              <a:rPr lang="en-US" sz="2000" b="1" dirty="0" smtClean="0">
                <a:latin typeface="Calibri" pitchFamily="34" charset="0"/>
              </a:rPr>
              <a:t>  Create model-specific logical data model views</a:t>
            </a:r>
          </a:p>
          <a:p>
            <a:pPr defTabSz="914400">
              <a:buFont typeface="Arial" pitchFamily="34" charset="0"/>
              <a:buChar char="■"/>
            </a:pPr>
            <a:r>
              <a:rPr lang="en-US" sz="2000" b="1" dirty="0" smtClean="0">
                <a:latin typeface="Calibri" pitchFamily="34" charset="0"/>
              </a:rPr>
              <a:t>  Install and rollout DM2 conformant repository tools</a:t>
            </a:r>
          </a:p>
          <a:p>
            <a:pPr defTabSz="914400">
              <a:buFont typeface="Arial" pitchFamily="34" charset="0"/>
              <a:buChar char="■"/>
            </a:pPr>
            <a:r>
              <a:rPr lang="en-US" sz="2000" b="1" dirty="0" smtClean="0">
                <a:latin typeface="Calibri" pitchFamily="34" charset="0"/>
              </a:rPr>
              <a:t>  The Essential </a:t>
            </a:r>
            <a:r>
              <a:rPr lang="en-US" sz="2000" b="1" dirty="0" err="1" smtClean="0">
                <a:latin typeface="Calibri" pitchFamily="34" charset="0"/>
              </a:rPr>
              <a:t>DoDAF</a:t>
            </a:r>
            <a:endParaRPr lang="en-US" sz="2000" b="1" dirty="0">
              <a:latin typeface="Calibri" pitchFamily="34" charset="0"/>
            </a:endParaRPr>
          </a:p>
          <a:p>
            <a:pPr marL="744538" lvl="1" indent="-288925" defTabSz="914400">
              <a:buFontTx/>
              <a:buChar char="•"/>
            </a:pPr>
            <a:r>
              <a:rPr lang="en-US" sz="2000" dirty="0" smtClean="0">
                <a:latin typeface="Calibri" pitchFamily="34" charset="0"/>
              </a:rPr>
              <a:t>Build out Exemplar in DM2 conformant repository tool</a:t>
            </a:r>
          </a:p>
          <a:p>
            <a:pPr marL="744538" lvl="1" indent="-288925" defTabSz="914400">
              <a:buFontTx/>
              <a:buChar char="•"/>
            </a:pPr>
            <a:r>
              <a:rPr lang="en-US" sz="2000" dirty="0" smtClean="0">
                <a:latin typeface="Calibri" pitchFamily="34" charset="0"/>
              </a:rPr>
              <a:t>Develop all </a:t>
            </a:r>
            <a:r>
              <a:rPr lang="en-US" sz="2000" dirty="0" err="1" smtClean="0">
                <a:latin typeface="Calibri" pitchFamily="34" charset="0"/>
              </a:rPr>
              <a:t>DoDAF</a:t>
            </a:r>
            <a:r>
              <a:rPr lang="en-US" sz="2000" dirty="0" smtClean="0">
                <a:latin typeface="Calibri" pitchFamily="34" charset="0"/>
              </a:rPr>
              <a:t> described Models</a:t>
            </a:r>
          </a:p>
          <a:p>
            <a:pPr marL="744538" lvl="1" indent="-288925" defTabSz="914400">
              <a:buFontTx/>
              <a:buChar char="•"/>
            </a:pPr>
            <a:r>
              <a:rPr lang="en-US" sz="2000" dirty="0" smtClean="0">
                <a:latin typeface="Calibri" pitchFamily="34" charset="0"/>
              </a:rPr>
              <a:t>Develop Fit for Purpose Presentation Views</a:t>
            </a:r>
          </a:p>
          <a:p>
            <a:pPr marL="1374776" lvl="2" indent="-288925" defTabSz="914400">
              <a:buFontTx/>
              <a:buChar char="•"/>
            </a:pPr>
            <a:r>
              <a:rPr lang="en-US" sz="2000" dirty="0" smtClean="0">
                <a:latin typeface="Calibri" pitchFamily="34" charset="0"/>
              </a:rPr>
              <a:t>At least one of each type</a:t>
            </a:r>
            <a:endParaRPr lang="en-US" sz="2000" dirty="0" smtClean="0"/>
          </a:p>
          <a:p>
            <a:pPr defTabSz="914400">
              <a:buFont typeface="Arial" pitchFamily="34" charset="0"/>
              <a:buChar char="■"/>
            </a:pPr>
            <a:r>
              <a:rPr lang="en-US" sz="2000" b="1" dirty="0" smtClean="0">
                <a:latin typeface="Calibri" pitchFamily="34" charset="0"/>
              </a:rPr>
              <a:t>  Populate  DM2 conformant database from models</a:t>
            </a:r>
            <a:endParaRPr lang="en-US" sz="2000" b="1" dirty="0">
              <a:latin typeface="Calibri" pitchFamily="34" charset="0"/>
            </a:endParaRPr>
          </a:p>
          <a:p>
            <a:pPr marL="744538" lvl="1" indent="-288925" defTabSz="914400">
              <a:buFontTx/>
              <a:buChar char="•"/>
            </a:pPr>
            <a:r>
              <a:rPr lang="en-US" sz="2000" dirty="0" smtClean="0">
                <a:latin typeface="Calibri" pitchFamily="34" charset="0"/>
              </a:rPr>
              <a:t>Develop analysis use case scenario</a:t>
            </a:r>
            <a:endParaRPr lang="en-US" sz="2000" dirty="0">
              <a:latin typeface="Calibri" pitchFamily="34" charset="0"/>
            </a:endParaRPr>
          </a:p>
          <a:p>
            <a:pPr marL="744538" lvl="1" indent="-288925" defTabSz="914400">
              <a:buFontTx/>
              <a:buChar char="•"/>
            </a:pPr>
            <a:r>
              <a:rPr lang="en-US" sz="2000" dirty="0" smtClean="0">
                <a:latin typeface="Calibri" pitchFamily="34" charset="0"/>
              </a:rPr>
              <a:t>Create Fit for Purpose Views in context of use case</a:t>
            </a:r>
          </a:p>
          <a:p>
            <a:pPr marL="744538" lvl="1" indent="-288925" defTabSz="914400">
              <a:buFontTx/>
              <a:buChar char="•"/>
            </a:pPr>
            <a:r>
              <a:rPr lang="en-US" sz="2000" dirty="0" smtClean="0">
                <a:latin typeface="Calibri" pitchFamily="34" charset="0"/>
              </a:rPr>
              <a:t>Populate  DM2 conformant database from models</a:t>
            </a:r>
          </a:p>
          <a:p>
            <a:pPr defTabSz="914400">
              <a:buFont typeface="Arial" pitchFamily="34" charset="0"/>
              <a:buChar char="■"/>
            </a:pPr>
            <a:r>
              <a:rPr lang="en-US" sz="2000" b="1" dirty="0" smtClean="0">
                <a:latin typeface="Calibri" pitchFamily="34" charset="0"/>
              </a:rPr>
              <a:t>  Generate PES XML from DM2 conformant database</a:t>
            </a:r>
          </a:p>
        </p:txBody>
      </p:sp>
      <p:grpSp>
        <p:nvGrpSpPr>
          <p:cNvPr id="14358" name="Group 118"/>
          <p:cNvGrpSpPr>
            <a:grpSpLocks/>
          </p:cNvGrpSpPr>
          <p:nvPr/>
        </p:nvGrpSpPr>
        <p:grpSpPr bwMode="auto">
          <a:xfrm>
            <a:off x="0" y="9527424"/>
            <a:ext cx="20116800" cy="306387"/>
            <a:chOff x="0" y="6000"/>
            <a:chExt cx="12672" cy="192"/>
          </a:xfrm>
        </p:grpSpPr>
        <p:sp>
          <p:nvSpPr>
            <p:cNvPr id="14373" name="Line 97"/>
            <p:cNvSpPr>
              <a:spLocks noChangeShapeType="1"/>
            </p:cNvSpPr>
            <p:nvPr/>
          </p:nvSpPr>
          <p:spPr bwMode="auto">
            <a:xfrm>
              <a:off x="0" y="6096"/>
              <a:ext cx="12672" cy="0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74" name="Group 99"/>
            <p:cNvGrpSpPr>
              <a:grpSpLocks/>
            </p:cNvGrpSpPr>
            <p:nvPr/>
          </p:nvGrpSpPr>
          <p:grpSpPr bwMode="auto">
            <a:xfrm>
              <a:off x="2832" y="6000"/>
              <a:ext cx="3360" cy="192"/>
              <a:chOff x="2832" y="6000"/>
              <a:chExt cx="3360" cy="192"/>
            </a:xfrm>
          </p:grpSpPr>
          <p:sp>
            <p:nvSpPr>
              <p:cNvPr id="14389" name="Line 88"/>
              <p:cNvSpPr>
                <a:spLocks noChangeShapeType="1"/>
              </p:cNvSpPr>
              <p:nvPr/>
            </p:nvSpPr>
            <p:spPr bwMode="auto">
              <a:xfrm>
                <a:off x="3504" y="6000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0" name="Line 91"/>
              <p:cNvSpPr>
                <a:spLocks noChangeShapeType="1"/>
              </p:cNvSpPr>
              <p:nvPr/>
            </p:nvSpPr>
            <p:spPr bwMode="auto">
              <a:xfrm>
                <a:off x="2832" y="6000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1" name="Line 94"/>
              <p:cNvSpPr>
                <a:spLocks noChangeShapeType="1"/>
              </p:cNvSpPr>
              <p:nvPr/>
            </p:nvSpPr>
            <p:spPr bwMode="auto">
              <a:xfrm>
                <a:off x="5520" y="6000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2" name="Line 95"/>
              <p:cNvSpPr>
                <a:spLocks noChangeShapeType="1"/>
              </p:cNvSpPr>
              <p:nvPr/>
            </p:nvSpPr>
            <p:spPr bwMode="auto">
              <a:xfrm>
                <a:off x="4848" y="6000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3" name="Line 96"/>
              <p:cNvSpPr>
                <a:spLocks noChangeShapeType="1"/>
              </p:cNvSpPr>
              <p:nvPr/>
            </p:nvSpPr>
            <p:spPr bwMode="auto">
              <a:xfrm>
                <a:off x="6192" y="6000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94" name="Line 97"/>
              <p:cNvSpPr>
                <a:spLocks noChangeShapeType="1"/>
              </p:cNvSpPr>
              <p:nvPr/>
            </p:nvSpPr>
            <p:spPr bwMode="auto">
              <a:xfrm>
                <a:off x="4176" y="6000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75" name="Group 100"/>
            <p:cNvGrpSpPr>
              <a:grpSpLocks/>
            </p:cNvGrpSpPr>
            <p:nvPr/>
          </p:nvGrpSpPr>
          <p:grpSpPr bwMode="auto">
            <a:xfrm>
              <a:off x="7104" y="6000"/>
              <a:ext cx="3360" cy="192"/>
              <a:chOff x="2832" y="6000"/>
              <a:chExt cx="3360" cy="192"/>
            </a:xfrm>
          </p:grpSpPr>
          <p:sp>
            <p:nvSpPr>
              <p:cNvPr id="14383" name="Line 101"/>
              <p:cNvSpPr>
                <a:spLocks noChangeShapeType="1"/>
              </p:cNvSpPr>
              <p:nvPr/>
            </p:nvSpPr>
            <p:spPr bwMode="auto">
              <a:xfrm>
                <a:off x="3504" y="6000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4" name="Line 102"/>
              <p:cNvSpPr>
                <a:spLocks noChangeShapeType="1"/>
              </p:cNvSpPr>
              <p:nvPr/>
            </p:nvSpPr>
            <p:spPr bwMode="auto">
              <a:xfrm>
                <a:off x="2832" y="6000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5" name="Line 103"/>
              <p:cNvSpPr>
                <a:spLocks noChangeShapeType="1"/>
              </p:cNvSpPr>
              <p:nvPr/>
            </p:nvSpPr>
            <p:spPr bwMode="auto">
              <a:xfrm>
                <a:off x="5520" y="6000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6" name="Line 104"/>
              <p:cNvSpPr>
                <a:spLocks noChangeShapeType="1"/>
              </p:cNvSpPr>
              <p:nvPr/>
            </p:nvSpPr>
            <p:spPr bwMode="auto">
              <a:xfrm>
                <a:off x="4848" y="6000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7" name="Line 105"/>
              <p:cNvSpPr>
                <a:spLocks noChangeShapeType="1"/>
              </p:cNvSpPr>
              <p:nvPr/>
            </p:nvSpPr>
            <p:spPr bwMode="auto">
              <a:xfrm>
                <a:off x="6192" y="6000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8" name="Line 106"/>
              <p:cNvSpPr>
                <a:spLocks noChangeShapeType="1"/>
              </p:cNvSpPr>
              <p:nvPr/>
            </p:nvSpPr>
            <p:spPr bwMode="auto">
              <a:xfrm>
                <a:off x="4176" y="6000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76" name="Line 108"/>
            <p:cNvSpPr>
              <a:spLocks noChangeShapeType="1"/>
            </p:cNvSpPr>
            <p:nvPr/>
          </p:nvSpPr>
          <p:spPr bwMode="auto">
            <a:xfrm>
              <a:off x="0" y="6000"/>
              <a:ext cx="0" cy="19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7" name="Line 110"/>
            <p:cNvSpPr>
              <a:spLocks noChangeShapeType="1"/>
            </p:cNvSpPr>
            <p:nvPr/>
          </p:nvSpPr>
          <p:spPr bwMode="auto">
            <a:xfrm>
              <a:off x="2016" y="6000"/>
              <a:ext cx="0" cy="19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8" name="Line 111"/>
            <p:cNvSpPr>
              <a:spLocks noChangeShapeType="1"/>
            </p:cNvSpPr>
            <p:nvPr/>
          </p:nvSpPr>
          <p:spPr bwMode="auto">
            <a:xfrm>
              <a:off x="1344" y="6000"/>
              <a:ext cx="0" cy="19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9" name="Line 113"/>
            <p:cNvSpPr>
              <a:spLocks noChangeShapeType="1"/>
            </p:cNvSpPr>
            <p:nvPr/>
          </p:nvSpPr>
          <p:spPr bwMode="auto">
            <a:xfrm>
              <a:off x="672" y="6000"/>
              <a:ext cx="0" cy="19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0" name="Line 114"/>
            <p:cNvSpPr>
              <a:spLocks noChangeShapeType="1"/>
            </p:cNvSpPr>
            <p:nvPr/>
          </p:nvSpPr>
          <p:spPr bwMode="auto">
            <a:xfrm>
              <a:off x="11136" y="6000"/>
              <a:ext cx="0" cy="19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1" name="Line 116"/>
            <p:cNvSpPr>
              <a:spLocks noChangeShapeType="1"/>
            </p:cNvSpPr>
            <p:nvPr/>
          </p:nvSpPr>
          <p:spPr bwMode="auto">
            <a:xfrm>
              <a:off x="11808" y="6000"/>
              <a:ext cx="0" cy="19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2" name="Line 117"/>
            <p:cNvSpPr>
              <a:spLocks noChangeShapeType="1"/>
            </p:cNvSpPr>
            <p:nvPr/>
          </p:nvSpPr>
          <p:spPr bwMode="auto">
            <a:xfrm>
              <a:off x="12480" y="6000"/>
              <a:ext cx="0" cy="19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59" name="Text Box 86"/>
          <p:cNvSpPr txBox="1">
            <a:spLocks noChangeArrowheads="1"/>
          </p:cNvSpPr>
          <p:nvPr/>
        </p:nvSpPr>
        <p:spPr bwMode="auto">
          <a:xfrm>
            <a:off x="304800" y="9162106"/>
            <a:ext cx="4564760" cy="369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2" tIns="45716" rIns="91432" bIns="45716">
            <a:spAutoFit/>
          </a:bodyPr>
          <a:lstStyle/>
          <a:p>
            <a:pPr defTabSz="914400"/>
            <a:r>
              <a:rPr lang="en-US" sz="1800" b="1" dirty="0" smtClean="0">
                <a:latin typeface="Calibri" pitchFamily="34" charset="0"/>
              </a:rPr>
              <a:t>2010 – Build out repository-based Exemplars</a:t>
            </a:r>
            <a:endParaRPr lang="en-US" sz="1800" b="1" dirty="0">
              <a:latin typeface="Calibri" pitchFamily="34" charset="0"/>
            </a:endParaRPr>
          </a:p>
        </p:txBody>
      </p:sp>
      <p:sp>
        <p:nvSpPr>
          <p:cNvPr id="215" name="Freeform 214"/>
          <p:cNvSpPr>
            <a:spLocks noChangeArrowheads="1"/>
          </p:cNvSpPr>
          <p:nvPr/>
        </p:nvSpPr>
        <p:spPr bwMode="auto">
          <a:xfrm>
            <a:off x="393700" y="8133348"/>
            <a:ext cx="19623088" cy="762000"/>
          </a:xfrm>
          <a:custGeom>
            <a:avLst/>
            <a:gdLst>
              <a:gd name="T0" fmla="*/ 0 w 8461611"/>
              <a:gd name="T1" fmla="*/ 762000 h 2074459"/>
              <a:gd name="T2" fmla="*/ 9210937 w 8461611"/>
              <a:gd name="T3" fmla="*/ 606592 h 2074459"/>
              <a:gd name="T4" fmla="*/ 13357437 w 8461611"/>
              <a:gd name="T5" fmla="*/ 150395 h 2074459"/>
              <a:gd name="T6" fmla="*/ 19624675 w 8461611"/>
              <a:gd name="T7" fmla="*/ 0 h 2074459"/>
              <a:gd name="T8" fmla="*/ 19624675 w 8461611"/>
              <a:gd name="T9" fmla="*/ 0 h 20744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461611"/>
              <a:gd name="T16" fmla="*/ 0 h 2074459"/>
              <a:gd name="T17" fmla="*/ 8461611 w 8461611"/>
              <a:gd name="T18" fmla="*/ 2074459 h 20744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461611" h="2074459">
                <a:moveTo>
                  <a:pt x="0" y="2074459"/>
                </a:moveTo>
                <a:cubicBezTo>
                  <a:pt x="1505803" y="2001671"/>
                  <a:pt x="3011606" y="1928883"/>
                  <a:pt x="3971498" y="1651379"/>
                </a:cubicBezTo>
                <a:cubicBezTo>
                  <a:pt x="4931390" y="1373875"/>
                  <a:pt x="5011003" y="684663"/>
                  <a:pt x="5759355" y="409433"/>
                </a:cubicBezTo>
                <a:cubicBezTo>
                  <a:pt x="6507707" y="134203"/>
                  <a:pt x="8461611" y="0"/>
                  <a:pt x="8461611" y="0"/>
                </a:cubicBezTo>
              </a:path>
            </a:pathLst>
          </a:custGeom>
          <a:noFill/>
          <a:ln w="57150" algn="ctr">
            <a:solidFill>
              <a:srgbClr val="FFFF00"/>
            </a:solidFill>
            <a:prstDash val="lgDash"/>
            <a:miter lim="800000"/>
            <a:headEnd/>
            <a:tailEnd/>
          </a:ln>
        </p:spPr>
        <p:txBody>
          <a:bodyPr lIns="91432" tIns="45716" rIns="91432" bIns="45716" anchor="ctr"/>
          <a:lstStyle/>
          <a:p>
            <a:pPr algn="ctr" defTabSz="1259893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14365" name="5-Point Star 229"/>
          <p:cNvGrpSpPr>
            <a:grpSpLocks/>
          </p:cNvGrpSpPr>
          <p:nvPr/>
        </p:nvGrpSpPr>
        <p:grpSpPr bwMode="auto">
          <a:xfrm>
            <a:off x="3521075" y="8539748"/>
            <a:ext cx="669925" cy="736600"/>
            <a:chOff x="58" y="5545"/>
            <a:chExt cx="361" cy="415"/>
          </a:xfrm>
        </p:grpSpPr>
        <p:pic>
          <p:nvPicPr>
            <p:cNvPr id="14371" name="5-Point Star 229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" y="5545"/>
              <a:ext cx="361" cy="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72" name="Text Box 35"/>
            <p:cNvSpPr txBox="1">
              <a:spLocks noChangeArrowheads="1"/>
            </p:cNvSpPr>
            <p:nvPr/>
          </p:nvSpPr>
          <p:spPr bwMode="auto">
            <a:xfrm>
              <a:off x="185" y="5696"/>
              <a:ext cx="110" cy="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2" tIns="45716" rIns="91432" bIns="45716" anchor="ctr"/>
            <a:lstStyle/>
            <a:p>
              <a:pPr algn="ctr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</p:grpSp>
      <p:sp>
        <p:nvSpPr>
          <p:cNvPr id="14366" name="Text Box 85"/>
          <p:cNvSpPr txBox="1">
            <a:spLocks noChangeArrowheads="1"/>
          </p:cNvSpPr>
          <p:nvPr/>
        </p:nvSpPr>
        <p:spPr bwMode="auto">
          <a:xfrm>
            <a:off x="15432155" y="8842557"/>
            <a:ext cx="4724400" cy="369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6" rIns="91432" bIns="45716">
            <a:spAutoFit/>
          </a:bodyPr>
          <a:lstStyle/>
          <a:p>
            <a:pPr defTabSz="914400"/>
            <a:r>
              <a:rPr lang="en-US" sz="1800" b="1" dirty="0" smtClean="0">
                <a:latin typeface="Calibri" pitchFamily="34" charset="0"/>
              </a:rPr>
              <a:t>2012 - </a:t>
            </a:r>
            <a:r>
              <a:rPr lang="en-US" sz="1800" b="1" dirty="0" err="1" smtClean="0">
                <a:latin typeface="Calibri" pitchFamily="34" charset="0"/>
              </a:rPr>
              <a:t>DoDAF</a:t>
            </a:r>
            <a:r>
              <a:rPr lang="en-US" sz="1800" b="1" dirty="0" smtClean="0">
                <a:latin typeface="Calibri" pitchFamily="34" charset="0"/>
              </a:rPr>
              <a:t> 2.1 Beyond Architectural Borders</a:t>
            </a:r>
            <a:endParaRPr lang="en-US" sz="1600" b="1" dirty="0">
              <a:latin typeface="Calibri" pitchFamily="34" charset="0"/>
            </a:endParaRPr>
          </a:p>
        </p:txBody>
      </p:sp>
      <p:sp>
        <p:nvSpPr>
          <p:cNvPr id="14368" name="Text Box 99"/>
          <p:cNvSpPr txBox="1">
            <a:spLocks noChangeArrowheads="1"/>
          </p:cNvSpPr>
          <p:nvPr/>
        </p:nvSpPr>
        <p:spPr bwMode="auto">
          <a:xfrm>
            <a:off x="15468600" y="5775325"/>
            <a:ext cx="46482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2" tIns="45716" rIns="91432" bIns="45716">
            <a:spAutoFit/>
          </a:bodyPr>
          <a:lstStyle/>
          <a:p>
            <a:pPr defTabSz="914400">
              <a:buFont typeface="Wingdings" pitchFamily="2" charset="2"/>
              <a:buNone/>
            </a:pPr>
            <a:r>
              <a:rPr lang="en-US" sz="2000" b="1" dirty="0">
                <a:latin typeface="Calibri" pitchFamily="34" charset="0"/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  <a:latin typeface="Calibri" pitchFamily="34" charset="0"/>
              </a:rPr>
              <a:t>DoDAF</a:t>
            </a:r>
            <a:r>
              <a:rPr lang="en-US" sz="2000" b="1" dirty="0" smtClean="0">
                <a:solidFill>
                  <a:schemeClr val="accent1"/>
                </a:solidFill>
                <a:latin typeface="Calibri" pitchFamily="34" charset="0"/>
              </a:rPr>
              <a:t> 2.1:</a:t>
            </a:r>
            <a:endParaRPr lang="en-US" sz="2000" b="1" dirty="0">
              <a:solidFill>
                <a:schemeClr val="accent1"/>
              </a:solidFill>
              <a:latin typeface="Calibri" pitchFamily="34" charset="0"/>
            </a:endParaRPr>
          </a:p>
          <a:p>
            <a:pPr defTabSz="914400">
              <a:buFont typeface="Arial" pitchFamily="34" charset="0"/>
              <a:buChar char="■"/>
            </a:pPr>
            <a:r>
              <a:rPr lang="en-US" sz="2000" b="1" dirty="0">
                <a:latin typeface="Calibri" pitchFamily="34" charset="0"/>
              </a:rPr>
              <a:t> </a:t>
            </a:r>
            <a:r>
              <a:rPr lang="en-US" sz="2000" b="1" dirty="0" smtClean="0">
                <a:latin typeface="Calibri" pitchFamily="34" charset="0"/>
              </a:rPr>
              <a:t> Evolutionary Themes</a:t>
            </a:r>
            <a:endParaRPr lang="en-US" sz="2000" b="1" dirty="0">
              <a:latin typeface="Calibri" pitchFamily="34" charset="0"/>
            </a:endParaRPr>
          </a:p>
          <a:p>
            <a:pPr marL="744538" lvl="1" indent="-288925" defTabSz="914400">
              <a:buFontTx/>
              <a:buChar char="•"/>
            </a:pPr>
            <a:r>
              <a:rPr lang="en-US" sz="2000" dirty="0" smtClean="0">
                <a:latin typeface="Calibri" pitchFamily="34" charset="0"/>
              </a:rPr>
              <a:t>Process-specific </a:t>
            </a:r>
            <a:r>
              <a:rPr lang="en-US" sz="2000" dirty="0" err="1" smtClean="0">
                <a:latin typeface="Calibri" pitchFamily="34" charset="0"/>
              </a:rPr>
              <a:t>FfP</a:t>
            </a:r>
            <a:r>
              <a:rPr lang="en-US" sz="2000" dirty="0" smtClean="0">
                <a:latin typeface="Calibri" pitchFamily="34" charset="0"/>
              </a:rPr>
              <a:t> Pres Views</a:t>
            </a:r>
            <a:endParaRPr lang="en-US" sz="2000" dirty="0">
              <a:latin typeface="Calibri" pitchFamily="34" charset="0"/>
            </a:endParaRPr>
          </a:p>
          <a:p>
            <a:pPr marL="744538" lvl="1" indent="-288925" defTabSz="914400">
              <a:buFontTx/>
              <a:buChar char="•"/>
            </a:pPr>
            <a:r>
              <a:rPr lang="en-US" sz="2000" dirty="0" smtClean="0">
                <a:latin typeface="Calibri" pitchFamily="34" charset="0"/>
              </a:rPr>
              <a:t>Viewpoint Model Patterns</a:t>
            </a:r>
            <a:endParaRPr lang="en-US" sz="2000" dirty="0">
              <a:latin typeface="Calibri" pitchFamily="34" charset="0"/>
            </a:endParaRPr>
          </a:p>
          <a:p>
            <a:pPr marL="744538" lvl="1" indent="-288925" defTabSz="914400">
              <a:buFontTx/>
              <a:buChar char="•"/>
            </a:pPr>
            <a:r>
              <a:rPr lang="en-US" sz="2000" dirty="0" smtClean="0">
                <a:latin typeface="Calibri" pitchFamily="34" charset="0"/>
              </a:rPr>
              <a:t>Core Process Use Case Exemplars</a:t>
            </a:r>
            <a:endParaRPr lang="en-US" sz="2000" dirty="0">
              <a:latin typeface="Calibri" pitchFamily="34" charset="0"/>
            </a:endParaRPr>
          </a:p>
          <a:p>
            <a:pPr marL="744538" lvl="1" indent="-288925" defTabSz="914400">
              <a:buFontTx/>
              <a:buChar char="•"/>
            </a:pPr>
            <a:r>
              <a:rPr lang="en-US" sz="2000" dirty="0" err="1" smtClean="0">
                <a:latin typeface="Calibri" pitchFamily="34" charset="0"/>
              </a:rPr>
              <a:t>DoDAF</a:t>
            </a:r>
            <a:r>
              <a:rPr lang="en-US" sz="2000" dirty="0" smtClean="0">
                <a:latin typeface="Calibri" pitchFamily="34" charset="0"/>
              </a:rPr>
              <a:t> Data Federation </a:t>
            </a:r>
            <a:endParaRPr lang="en-US" sz="2000" dirty="0">
              <a:latin typeface="Calibri" pitchFamily="34" charset="0"/>
            </a:endParaRPr>
          </a:p>
        </p:txBody>
      </p:sp>
      <p:pic>
        <p:nvPicPr>
          <p:cNvPr id="96" name="Picture 7" descr="DoDAF2_3lenses_new_cro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94180" y="1724525"/>
            <a:ext cx="3135476" cy="1762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" name="Picture 2"/>
          <p:cNvPicPr>
            <a:picLocks noChangeAspect="1" noChangeArrowheads="1"/>
          </p:cNvPicPr>
          <p:nvPr/>
        </p:nvPicPr>
        <p:blipFill>
          <a:blip r:embed="rId5" cstate="print">
            <a:lum bright="12000" contrast="44000"/>
          </a:blip>
          <a:srcRect/>
          <a:stretch>
            <a:fillRect/>
          </a:stretch>
        </p:blipFill>
        <p:spPr bwMode="auto">
          <a:xfrm>
            <a:off x="10964503" y="1752600"/>
            <a:ext cx="4249289" cy="28718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9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128778" y="5100450"/>
            <a:ext cx="3937755" cy="28733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1" name="Up-Down Arrow 100"/>
          <p:cNvSpPr/>
          <p:nvPr/>
        </p:nvSpPr>
        <p:spPr>
          <a:xfrm>
            <a:off x="11955103" y="2667000"/>
            <a:ext cx="2209800" cy="4495800"/>
          </a:xfrm>
          <a:prstGeom prst="upDownArrow">
            <a:avLst/>
          </a:prstGeom>
          <a:solidFill>
            <a:schemeClr val="bg1">
              <a:alpha val="70000"/>
            </a:schemeClr>
          </a:solidFill>
          <a:effectLst>
            <a:outerShdw blurRad="76200" dist="889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" name="Picture 102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899648" y="2202984"/>
            <a:ext cx="3712187" cy="3456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8745200" y="7817626"/>
            <a:ext cx="1371600" cy="772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Rounded Rectangle 54"/>
          <p:cNvSpPr/>
          <p:nvPr/>
        </p:nvSpPr>
        <p:spPr>
          <a:xfrm>
            <a:off x="3989111" y="558803"/>
            <a:ext cx="4586630" cy="495988"/>
          </a:xfrm>
          <a:prstGeom prst="roundRect">
            <a:avLst/>
          </a:prstGeom>
          <a:solidFill>
            <a:srgbClr val="E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044" tIns="58023" rIns="116044" bIns="58023" anchor="ctr"/>
          <a:lstStyle/>
          <a:p>
            <a:pPr algn="ctr" defTabSz="1259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FfP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Presentation Views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8602452" y="558803"/>
            <a:ext cx="6215987" cy="495988"/>
          </a:xfrm>
          <a:prstGeom prst="roundRect">
            <a:avLst/>
          </a:prstGeom>
          <a:solidFill>
            <a:srgbClr val="F579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044" tIns="58023" rIns="116044" bIns="58023" anchor="ctr"/>
          <a:lstStyle/>
          <a:p>
            <a:pPr algn="ctr" defTabSz="1259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Viewpoint/</a:t>
            </a:r>
            <a:r>
              <a:rPr lang="en-US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Metamodel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Cross-Check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8593155" y="1080448"/>
            <a:ext cx="6215987" cy="495988"/>
          </a:xfrm>
          <a:prstGeom prst="roundRect">
            <a:avLst/>
          </a:prstGeom>
          <a:solidFill>
            <a:srgbClr val="F579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044" tIns="58023" rIns="116044" bIns="58023" anchor="ctr"/>
          <a:lstStyle/>
          <a:p>
            <a:pPr algn="ctr" defTabSz="1259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pc="1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INTEGRATION</a:t>
            </a:r>
            <a:endParaRPr lang="en-US" spc="1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0" y="1080448"/>
            <a:ext cx="8557146" cy="495988"/>
          </a:xfrm>
          <a:prstGeom prst="roundRect">
            <a:avLst/>
          </a:prstGeom>
          <a:solidFill>
            <a:srgbClr val="E703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044" tIns="58023" rIns="116044" bIns="58023" anchor="ctr"/>
          <a:lstStyle/>
          <a:p>
            <a:pPr algn="ctr" defTabSz="1259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pc="1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VALIDATION</a:t>
            </a:r>
            <a:endParaRPr lang="en-US" spc="1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14845151" y="558803"/>
            <a:ext cx="5295392" cy="495988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044" tIns="58023" rIns="116044" bIns="58023" anchor="ctr"/>
          <a:lstStyle/>
          <a:p>
            <a:pPr algn="ctr" defTabSz="1259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Model Refinement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0" y="0"/>
            <a:ext cx="20116800" cy="522514"/>
          </a:xfrm>
          <a:prstGeom prst="rect">
            <a:avLst/>
          </a:prstGeom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DoDAF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2.0 Work Group Roadmap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4845151" y="1078675"/>
            <a:ext cx="5295392" cy="495988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044" tIns="58023" rIns="116044" bIns="58023" anchor="ctr"/>
          <a:lstStyle/>
          <a:p>
            <a:pPr algn="ctr" defTabSz="125989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pc="1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EVOLUTION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2431708" y="2947913"/>
            <a:ext cx="12645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/>
              <a:t>Data</a:t>
            </a:r>
          </a:p>
          <a:p>
            <a:pPr algn="ctr"/>
            <a:r>
              <a:rPr lang="en-US" sz="1600" b="1" dirty="0" smtClean="0"/>
              <a:t>Viewpoints</a:t>
            </a:r>
          </a:p>
          <a:p>
            <a:pPr algn="ctr"/>
            <a:r>
              <a:rPr lang="en-US" sz="1600" b="1" dirty="0" smtClean="0"/>
              <a:t>Supported</a:t>
            </a:r>
            <a:endParaRPr lang="en-US" sz="16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12625416" y="4419600"/>
            <a:ext cx="8771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/>
              <a:t>Drives</a:t>
            </a:r>
            <a:br>
              <a:rPr lang="en-US" sz="1600" b="1" dirty="0" smtClean="0"/>
            </a:br>
            <a:r>
              <a:rPr lang="en-US" sz="1600" b="1" dirty="0" err="1" smtClean="0"/>
              <a:t>DoDAF</a:t>
            </a:r>
            <a:endParaRPr lang="en-US" sz="16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12413819" y="5962936"/>
            <a:ext cx="13003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err="1" smtClean="0"/>
              <a:t>DoD</a:t>
            </a: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 smtClean="0"/>
              <a:t>Conceptual</a:t>
            </a:r>
            <a:br>
              <a:rPr lang="en-US" sz="1600" b="1" dirty="0" smtClean="0"/>
            </a:br>
            <a:r>
              <a:rPr lang="en-US" sz="1600" b="1" dirty="0" smtClean="0"/>
              <a:t>Model</a:t>
            </a:r>
            <a:endParaRPr lang="en-US" sz="1600" b="1" dirty="0"/>
          </a:p>
        </p:txBody>
      </p:sp>
      <p:sp>
        <p:nvSpPr>
          <p:cNvPr id="65" name="TextBox 64"/>
          <p:cNvSpPr txBox="1"/>
          <p:nvPr/>
        </p:nvSpPr>
        <p:spPr>
          <a:xfrm>
            <a:off x="16013529" y="1718481"/>
            <a:ext cx="34860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/>
              <a:t>Department’s Core Process Areas</a:t>
            </a:r>
            <a:endParaRPr lang="en-US" sz="1600" b="1" dirty="0"/>
          </a:p>
        </p:txBody>
      </p:sp>
      <p:sp>
        <p:nvSpPr>
          <p:cNvPr id="66" name="TextBox 61"/>
          <p:cNvSpPr txBox="1">
            <a:spLocks noChangeArrowheads="1"/>
          </p:cNvSpPr>
          <p:nvPr/>
        </p:nvSpPr>
        <p:spPr bwMode="auto">
          <a:xfrm>
            <a:off x="5183034" y="9657007"/>
            <a:ext cx="1629653" cy="50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6034" tIns="58018" rIns="116034" bIns="58018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Toll Gate 1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7" name="TextBox 61"/>
          <p:cNvSpPr txBox="1">
            <a:spLocks noChangeArrowheads="1"/>
          </p:cNvSpPr>
          <p:nvPr/>
        </p:nvSpPr>
        <p:spPr bwMode="auto">
          <a:xfrm>
            <a:off x="14345249" y="9657007"/>
            <a:ext cx="1629653" cy="50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6034" tIns="58018" rIns="116034" bIns="58018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Toll Gate 2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68" name="TextBox 61"/>
          <p:cNvSpPr txBox="1">
            <a:spLocks noChangeArrowheads="1"/>
          </p:cNvSpPr>
          <p:nvPr/>
        </p:nvSpPr>
        <p:spPr bwMode="auto">
          <a:xfrm>
            <a:off x="18553825" y="9657007"/>
            <a:ext cx="1629653" cy="50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6034" tIns="58018" rIns="116034" bIns="58018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Toll Gate 3</a:t>
            </a:r>
            <a:endParaRPr lang="en-US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2" name="Picture 2" descr="C:\Documents and Settings\myersrk\Local Settings\Temporary Internet Files\Content.IE5\B0AMQM09\MC900330351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99886" y="9165265"/>
            <a:ext cx="778491" cy="529136"/>
          </a:xfrm>
          <a:prstGeom prst="rect">
            <a:avLst/>
          </a:prstGeom>
          <a:noFill/>
        </p:spPr>
      </p:pic>
      <p:pic>
        <p:nvPicPr>
          <p:cNvPr id="69" name="Picture 2" descr="C:\Documents and Settings\myersrk\Local Settings\Temporary Internet Files\Content.IE5\B0AMQM09\MC900330351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4766851" y="9144000"/>
            <a:ext cx="778491" cy="529136"/>
          </a:xfrm>
          <a:prstGeom prst="rect">
            <a:avLst/>
          </a:prstGeom>
          <a:noFill/>
        </p:spPr>
      </p:pic>
      <p:pic>
        <p:nvPicPr>
          <p:cNvPr id="70" name="Picture 2" descr="C:\Documents and Settings\myersrk\Local Settings\Temporary Internet Files\Content.IE5\B0AMQM09\MC900330351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9354800" y="9144000"/>
            <a:ext cx="778491" cy="529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2628</TotalTime>
  <Words>100</Words>
  <Application>Microsoft Office PowerPoint</Application>
  <PresentationFormat>Custom</PresentationFormat>
  <Paragraphs>52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hilda</dc:creator>
  <cp:lastModifiedBy>Richard Myers</cp:lastModifiedBy>
  <cp:revision>269</cp:revision>
  <dcterms:created xsi:type="dcterms:W3CDTF">2009-01-18T09:13:28Z</dcterms:created>
  <dcterms:modified xsi:type="dcterms:W3CDTF">2010-11-22T19:45:12Z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Author">
    <vt:lpwstr>ACCT04\myersrk</vt:lpwstr>
  </property>
  <property fmtid="{D5CDD505-2E9C-101B-9397-08002B2CF9AE}" pid="3" name="Document Sensitivity">
    <vt:lpwstr>1</vt:lpwstr>
  </property>
  <property fmtid="{D5CDD505-2E9C-101B-9397-08002B2CF9AE}" pid="4" name="ThirdParty">
    <vt:lpwstr/>
  </property>
  <property fmtid="{D5CDD505-2E9C-101B-9397-08002B2CF9AE}" pid="5" name="OCI Restriction">
    <vt:bool>false</vt:bool>
  </property>
  <property fmtid="{D5CDD505-2E9C-101B-9397-08002B2CF9AE}" pid="6" name="OCI Additional Info">
    <vt:lpwstr/>
  </property>
  <property fmtid="{D5CDD505-2E9C-101B-9397-08002B2CF9AE}" pid="7" name="Allow Header Overwrite">
    <vt:lpwstr>0</vt:lpwstr>
  </property>
  <property fmtid="{D5CDD505-2E9C-101B-9397-08002B2CF9AE}" pid="8" name="Allow Footer Overwrite">
    <vt:lpwstr>0</vt:lpwstr>
  </property>
  <property fmtid="{D5CDD505-2E9C-101B-9397-08002B2CF9AE}" pid="9" name="Multiple Selected">
    <vt:lpwstr>-1</vt:lpwstr>
  </property>
</Properties>
</file>