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330" r:id="rId2"/>
    <p:sldId id="426" r:id="rId3"/>
    <p:sldId id="438" r:id="rId4"/>
    <p:sldId id="441" r:id="rId5"/>
    <p:sldId id="442" r:id="rId6"/>
    <p:sldId id="439" r:id="rId7"/>
    <p:sldId id="443" r:id="rId8"/>
    <p:sldId id="444" r:id="rId9"/>
    <p:sldId id="446" r:id="rId10"/>
    <p:sldId id="434" r:id="rId11"/>
    <p:sldId id="435" r:id="rId12"/>
    <p:sldId id="447" r:id="rId13"/>
    <p:sldId id="433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B2B2B2"/>
    <a:srgbClr val="FFCC99"/>
    <a:srgbClr val="FFFFCC"/>
    <a:srgbClr val="99CCFF"/>
    <a:srgbClr val="3333CC"/>
    <a:srgbClr val="008000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9" autoAdjust="0"/>
    <p:restoredTop sz="72283" autoAdjust="0"/>
  </p:normalViewPr>
  <p:slideViewPr>
    <p:cSldViewPr snapToGrid="0">
      <p:cViewPr>
        <p:scale>
          <a:sx n="70" d="100"/>
          <a:sy n="70" d="100"/>
        </p:scale>
        <p:origin x="-960" y="10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6A971-C5E3-4349-B289-A2DCEFA74461}" type="datetimeFigureOut">
              <a:rPr lang="en-US" smtClean="0"/>
              <a:pPr/>
              <a:t>1/10/2012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55DA9-FE6F-4B02-80A3-67AE98DD0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279BBEF8-5F6F-4DD2-867C-A0624A2E78B2}" type="datetimeFigureOut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B24AAE3D-B137-47E2-A3DE-A7DBCA9CE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39" tIns="48321" rIns="96639" bIns="48321" anchor="b"/>
          <a:lstStyle/>
          <a:p>
            <a:pPr algn="r" defTabSz="947738"/>
            <a:fld id="{EEC26AA3-EADA-4C26-89FC-B68539560130}" type="slidenum">
              <a:rPr lang="en-US" sz="1400"/>
              <a:pPr algn="r" defTabSz="947738"/>
              <a:t>1</a:t>
            </a:fld>
            <a:endParaRPr lang="en-US" sz="1400"/>
          </a:p>
        </p:txBody>
      </p:sp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2313"/>
            <a:ext cx="4800600" cy="360045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xfrm>
            <a:off x="733425" y="4562475"/>
            <a:ext cx="5848350" cy="4316413"/>
          </a:xfrm>
          <a:noFill/>
          <a:ln/>
        </p:spPr>
        <p:txBody>
          <a:bodyPr lIns="96686" tIns="48344" rIns="96686" bIns="48344"/>
          <a:lstStyle/>
          <a:p>
            <a:pPr eaLnBrk="1" hangingPunct="1"/>
            <a:endParaRPr lang="en-US" smtClean="0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86" tIns="48344" rIns="96686" bIns="48344" anchor="b"/>
          <a:lstStyle/>
          <a:p>
            <a:pPr algn="r" defTabSz="966788"/>
            <a:fld id="{904871E0-88E2-4AB0-BFF7-91A00C269A15}" type="slidenum">
              <a:rPr lang="en-US" sz="1300"/>
              <a:pPr algn="r" defTabSz="966788"/>
              <a:t>1</a:t>
            </a:fld>
            <a:endParaRPr 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11367-8AF7-4EA1-8153-7815C07DFD6E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B934A-DC47-4C53-A040-C2BF7DE8D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7E43-7537-4525-B19F-9393C649D91D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45E0B-FF1A-49F9-9F99-4CB142744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83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83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6026D-AB77-4E50-8BC3-E7B5C09A04E2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62274-C342-4003-8D8C-9DFEBCCD2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8B848-59B8-4508-9E08-F65CED558E98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52DD8-196F-4CC8-891C-F525C4A1B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48C08-0B37-412A-9369-E2CD648C3BF4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455DD-8F61-4C14-AD70-A750337BB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2011C-ED43-4EAB-9795-03888FA2BA0D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E44B6-8B58-4D3E-91A0-2157C2E50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53C41-0281-41F3-9048-270EF0650694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C794E-D489-4C46-B602-2889246D3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F6B6B-1761-4BEA-8F53-8A10649AC1A7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48042-F4E5-48D7-8AE5-4572664FC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2FEF7-71E4-4CB6-AA9E-ADAF68391192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F2615-3C4A-4EB0-8B4F-50CAAE8D3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521B6-8303-4708-B4D0-3BD2F4AC95B0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9EED6-22EC-4F68-A976-BB0F38330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57192-F14F-49E4-9158-BCBF55BD1876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7EF20-8B23-4F0A-A13A-BB8F0587C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57313" y="274638"/>
            <a:ext cx="63642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02413"/>
            <a:ext cx="2133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fld id="{B4F70763-0479-4B3C-B96A-377BEFFC2C36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490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019800"/>
            <a:ext cx="822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0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02413"/>
            <a:ext cx="2133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6770189-6151-40C2-8FFD-46B42D4DF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0" descr="NII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21600" y="2286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3" descr="DoDseal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1600" y="228600"/>
            <a:ext cx="1255713" cy="125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3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 txBox="1">
            <a:spLocks noChangeArrowheads="1"/>
          </p:cNvSpPr>
          <p:nvPr/>
        </p:nvSpPr>
        <p:spPr bwMode="auto">
          <a:xfrm>
            <a:off x="762000" y="4724400"/>
            <a:ext cx="7754938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10000"/>
              </a:lnSpc>
              <a:spcBef>
                <a:spcPct val="10000"/>
              </a:spcBef>
            </a:pPr>
            <a:endParaRPr lang="en-US" sz="1700" b="1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14338" name="Picture 7" descr="DoDAF2_3lenses_new_cr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7088" y="625475"/>
            <a:ext cx="5697537" cy="320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62000" y="3854450"/>
            <a:ext cx="7772400" cy="1470025"/>
          </a:xfrm>
        </p:spPr>
        <p:txBody>
          <a:bodyPr/>
          <a:lstStyle/>
          <a:p>
            <a:pPr eaLnBrk="1" hangingPunct="1"/>
            <a:r>
              <a:rPr lang="en-US" b="1" smtClean="0"/>
              <a:t>DoD Architecture Tools</a:t>
            </a:r>
          </a:p>
        </p:txBody>
      </p:sp>
      <p:sp>
        <p:nvSpPr>
          <p:cNvPr id="14340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550988" y="5459413"/>
            <a:ext cx="6400800" cy="1017587"/>
          </a:xfrm>
        </p:spPr>
        <p:txBody>
          <a:bodyPr/>
          <a:lstStyle/>
          <a:p>
            <a:pPr eaLnBrk="1" hangingPunct="1"/>
            <a:r>
              <a:rPr lang="en-US" sz="2000" dirty="0" smtClean="0"/>
              <a:t>5 January </a:t>
            </a:r>
            <a:r>
              <a:rPr lang="en-US" sz="2000" dirty="0" smtClean="0"/>
              <a:t>2012</a:t>
            </a:r>
          </a:p>
          <a:p>
            <a:pPr eaLnBrk="1" hangingPunct="1"/>
            <a:r>
              <a:rPr lang="en-US" sz="2000" dirty="0" err="1" smtClean="0"/>
              <a:t>DoDAF</a:t>
            </a:r>
            <a:r>
              <a:rPr lang="en-US" sz="2000" dirty="0" smtClean="0"/>
              <a:t> Team</a:t>
            </a:r>
          </a:p>
        </p:txBody>
      </p:sp>
      <p:pic>
        <p:nvPicPr>
          <p:cNvPr id="14341" name="Picture 10" descr="NII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1600" y="2286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13" descr="DoDsea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1600" y="228600"/>
            <a:ext cx="1255713" cy="125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75D08A-70BD-407A-9122-E14431EDEA46}" type="slidenum">
              <a:rPr lang="en-US" smtClean="0">
                <a:cs typeface="Arial" charset="0"/>
              </a:rPr>
              <a:pPr/>
              <a:t>10</a:t>
            </a:fld>
            <a:endParaRPr lang="en-US" dirty="0" smtClean="0">
              <a:cs typeface="Arial" charset="0"/>
            </a:endParaRPr>
          </a:p>
        </p:txBody>
      </p:sp>
      <p:sp>
        <p:nvSpPr>
          <p:cNvPr id="7137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Sources for Tools Usage in DoD</a:t>
            </a:r>
          </a:p>
        </p:txBody>
      </p:sp>
      <p:sp>
        <p:nvSpPr>
          <p:cNvPr id="713741" name="Rectangle 1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DARS AV-1’s</a:t>
            </a:r>
          </a:p>
          <a:p>
            <a:pPr lvl="1"/>
            <a:r>
              <a:rPr lang="en-US" smtClean="0"/>
              <a:t>Required by DTM 08-93 and CJCSI 6212.01E</a:t>
            </a:r>
          </a:p>
          <a:p>
            <a:pPr lvl="1"/>
            <a:r>
              <a:rPr lang="en-US" smtClean="0"/>
              <a:t>Field for tools used</a:t>
            </a:r>
          </a:p>
          <a:p>
            <a:pPr lvl="1"/>
            <a:r>
              <a:rPr lang="en-US" smtClean="0"/>
              <a:t>Free text field, often not filled</a:t>
            </a:r>
          </a:p>
          <a:p>
            <a:r>
              <a:rPr lang="en-US" smtClean="0"/>
              <a:t>ISP Database</a:t>
            </a:r>
          </a:p>
          <a:p>
            <a:pPr lvl="1"/>
            <a:r>
              <a:rPr lang="en-US" smtClean="0"/>
              <a:t>~200 ISP’s submitted to JCS in past two years</a:t>
            </a:r>
          </a:p>
          <a:p>
            <a:pPr lvl="1"/>
            <a:r>
              <a:rPr lang="en-US" smtClean="0"/>
              <a:t>DoDAF Team in-process of procedure to gain database access for further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274E74-A701-4C2A-9C1C-08ABF2E9879F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7168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600 AV-1s in DARS </a:t>
            </a:r>
            <a:endParaRPr lang="en-US" sz="3600" b="1" i="1" dirty="0" smtClean="0"/>
          </a:p>
        </p:txBody>
      </p:sp>
      <p:graphicFrame>
        <p:nvGraphicFramePr>
          <p:cNvPr id="716808" name="Object 8"/>
          <p:cNvGraphicFramePr>
            <a:graphicFrameLocks noChangeAspect="1"/>
          </p:cNvGraphicFramePr>
          <p:nvPr>
            <p:ph idx="1"/>
          </p:nvPr>
        </p:nvGraphicFramePr>
        <p:xfrm>
          <a:off x="259312" y="1681164"/>
          <a:ext cx="8611737" cy="4912876"/>
        </p:xfrm>
        <a:graphic>
          <a:graphicData uri="http://schemas.openxmlformats.org/presentationml/2006/ole">
            <p:oleObj spid="_x0000_s716808" name="Chart" r:id="rId3" imgW="8848710" imgH="504834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Next Steps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Describe the four conformance levels into DoDAF 2.03</a:t>
            </a:r>
          </a:p>
          <a:p>
            <a:r>
              <a:rPr lang="en-US" smtClean="0"/>
              <a:t>Continue maintenance and publication of voluntary tools database</a:t>
            </a:r>
          </a:p>
          <a:p>
            <a:pPr lvl="1"/>
            <a:r>
              <a:rPr lang="en-US" smtClean="0"/>
              <a:t>Refine the tool categorizations based on inputs from community</a:t>
            </a:r>
          </a:p>
          <a:p>
            <a:r>
              <a:rPr lang="en-US" smtClean="0"/>
              <a:t>Continue analysis of tools usage in DoD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602413"/>
            <a:ext cx="2133600" cy="214312"/>
          </a:xfrm>
          <a:noFill/>
        </p:spPr>
        <p:txBody>
          <a:bodyPr/>
          <a:lstStyle/>
          <a:p>
            <a:fld id="{AC75D08A-70BD-407A-9122-E14431EDEA46}" type="slidenum">
              <a:rPr lang="en-US" smtClean="0">
                <a:cs typeface="Arial" charset="0"/>
              </a:rPr>
              <a:pPr/>
              <a:t>12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7ABCAF-3F8E-4B10-B82F-5C45F63F6BEC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735263"/>
            <a:ext cx="6364287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F7FCC8-D35B-4E0B-8747-4AF1B30A9ED8}" type="slidenum">
              <a:rPr lang="en-US" smtClean="0">
                <a:cs typeface="Arial" charset="0"/>
              </a:rPr>
              <a:pPr/>
              <a:t>2</a:t>
            </a:fld>
            <a:endParaRPr lang="en-US" dirty="0" smtClean="0">
              <a:cs typeface="Arial" charset="0"/>
            </a:endParaRPr>
          </a:p>
        </p:txBody>
      </p:sp>
      <p:sp>
        <p:nvSpPr>
          <p:cNvPr id="1638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Outline </a:t>
            </a:r>
          </a:p>
        </p:txBody>
      </p:sp>
      <p:sp>
        <p:nvSpPr>
          <p:cNvPr id="16387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Levels of Conformance</a:t>
            </a:r>
          </a:p>
          <a:p>
            <a:pPr eaLnBrk="1" hangingPunct="1"/>
            <a:r>
              <a:rPr lang="en-US" smtClean="0"/>
              <a:t>Tool types</a:t>
            </a:r>
          </a:p>
          <a:p>
            <a:pPr lvl="1" eaLnBrk="1" hangingPunct="1"/>
            <a:r>
              <a:rPr lang="en-US" smtClean="0"/>
              <a:t>Primary Functionality</a:t>
            </a:r>
          </a:p>
          <a:p>
            <a:pPr lvl="1" eaLnBrk="1" hangingPunct="1"/>
            <a:r>
              <a:rPr lang="en-US" smtClean="0"/>
              <a:t>Principal Application</a:t>
            </a:r>
          </a:p>
          <a:p>
            <a:pPr lvl="1" eaLnBrk="1" hangingPunct="1"/>
            <a:r>
              <a:rPr lang="en-US" smtClean="0"/>
              <a:t>Type of Architecture</a:t>
            </a:r>
          </a:p>
          <a:p>
            <a:pPr lvl="1" eaLnBrk="1" hangingPunct="1"/>
            <a:r>
              <a:rPr lang="en-US" smtClean="0"/>
              <a:t>Analytics Supported</a:t>
            </a:r>
          </a:p>
          <a:p>
            <a:pPr eaLnBrk="1" hangingPunct="1"/>
            <a:r>
              <a:rPr lang="en-US" smtClean="0"/>
              <a:t>Tool Voluntary Participation List on DoDAF-DM2 WG site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991277-D196-4BEB-8942-323C200764EA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184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Four levels of conformance with DoDAF-DM2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47675" y="2000250"/>
            <a:ext cx="8229600" cy="4857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Level 1 -- Conceptually conformant 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Level 2 -- Logically conformant 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Level 3 -- Physically conformant 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Level 4 -- Semantically conformant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07792" y="6547821"/>
            <a:ext cx="2133600" cy="214312"/>
          </a:xfrm>
          <a:noFill/>
        </p:spPr>
        <p:txBody>
          <a:bodyPr/>
          <a:lstStyle/>
          <a:p>
            <a:fld id="{1A5853D0-2CC6-4E88-9630-4DE222B8B026}" type="slidenum">
              <a:rPr lang="en-US" smtClean="0">
                <a:cs typeface="Arial" charset="0"/>
              </a:rPr>
              <a:pPr/>
              <a:t>4</a:t>
            </a:fld>
            <a:endParaRPr lang="en-US" dirty="0" smtClean="0">
              <a:cs typeface="Arial" charset="0"/>
            </a:endParaRPr>
          </a:p>
        </p:txBody>
      </p:sp>
      <p:sp>
        <p:nvSpPr>
          <p:cNvPr id="235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Four levels of conformance with DoDAF-DM2</a:t>
            </a:r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Level 1 -- Conceptually conformant 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Uses </a:t>
            </a:r>
            <a:r>
              <a:rPr lang="en-US" sz="2000" dirty="0" err="1" smtClean="0"/>
              <a:t>DoDAF</a:t>
            </a:r>
            <a:r>
              <a:rPr lang="en-US" sz="2000" dirty="0" smtClean="0"/>
              <a:t> terms and aliases (from DM2 CDM) to categorize its concepts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DoDAF</a:t>
            </a:r>
            <a:r>
              <a:rPr lang="en-US" sz="2000" dirty="0" smtClean="0"/>
              <a:t> views (AV-1 thru DIV-3) have correct information according to “monster matrix”).  For example: 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  <a:p>
            <a:pPr marL="1023938" lvl="2" indent="-287338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An OV-2 with radios would be non-conformant </a:t>
            </a:r>
          </a:p>
          <a:p>
            <a:pPr marL="1023938" lvl="2" indent="-287338"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 marL="1023938" lvl="2" indent="-287338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An OV-4 with Tank parts would be non-conformant </a:t>
            </a:r>
          </a:p>
          <a:p>
            <a:pPr marL="1023938" lvl="2" indent="-287338"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 marL="1023938" lvl="2" indent="-287338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Fit-For-Purpose (FFP) would have to be conformant with whatever the FFP model creator(s) specified, e.g., a “xV-1" view for which the creator(s) specified the model as Services mapping to Capabilities should have Services and Capabilities and the relationship but shouldn't have unrelated info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CB1378-4FD0-4DC4-B383-7020CA45B435}" type="slidenum">
              <a:rPr lang="en-US" smtClean="0">
                <a:cs typeface="Arial" charset="0"/>
              </a:rPr>
              <a:pPr/>
              <a:t>5</a:t>
            </a:fld>
            <a:endParaRPr lang="en-US" dirty="0" smtClean="0">
              <a:cs typeface="Arial" charset="0"/>
            </a:endParaRPr>
          </a:p>
        </p:txBody>
      </p:sp>
      <p:sp>
        <p:nvSpPr>
          <p:cNvPr id="245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Four levels of conformance with DoDAF-DM2</a:t>
            </a:r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Level 2 -- Logically conformant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Level 1 + adheres to terms and relationships from DM2 LDM and aliases</a:t>
            </a:r>
          </a:p>
          <a:p>
            <a:pPr lvl="1"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Level 3 -- Physically conformant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Level 2 + expressed as DoDAF – DM2 PES that can be consumed by others </a:t>
            </a:r>
          </a:p>
          <a:p>
            <a:pPr lvl="1"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Level 4 -- Semantically conformant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Level 3 + IDEAS semantics are correct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673F40-B1FE-447F-B4FF-BF654AC14DD7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72295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Tool Categories</a:t>
            </a:r>
          </a:p>
        </p:txBody>
      </p:sp>
      <p:graphicFrame>
        <p:nvGraphicFramePr>
          <p:cNvPr id="722949" name="Object 5"/>
          <p:cNvGraphicFramePr>
            <a:graphicFrameLocks noChangeAspect="1"/>
          </p:cNvGraphicFramePr>
          <p:nvPr>
            <p:ph idx="1"/>
          </p:nvPr>
        </p:nvGraphicFramePr>
        <p:xfrm>
          <a:off x="1311275" y="1266825"/>
          <a:ext cx="6402388" cy="5426075"/>
        </p:xfrm>
        <a:graphic>
          <a:graphicData uri="http://schemas.openxmlformats.org/presentationml/2006/ole">
            <p:oleObj spid="_x0000_s722949" name="Worksheet" r:id="rId3" imgW="6798691" imgH="5760687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Slide Number Placeholder 5"/>
          <p:cNvSpPr txBox="1">
            <a:spLocks noGrp="1"/>
          </p:cNvSpPr>
          <p:nvPr/>
        </p:nvSpPr>
        <p:spPr bwMode="auto">
          <a:xfrm>
            <a:off x="6553200" y="6602413"/>
            <a:ext cx="2133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23DB498F-3605-4755-96D7-BAB68E39D95E}" type="slidenum">
              <a:rPr lang="en-US" sz="1200"/>
              <a:pPr algn="r"/>
              <a:t>7</a:t>
            </a:fld>
            <a:endParaRPr lang="en-US" sz="1200"/>
          </a:p>
        </p:txBody>
      </p:sp>
      <p:sp>
        <p:nvSpPr>
          <p:cNvPr id="729091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Voluntary Participation Tools List</a:t>
            </a:r>
          </a:p>
        </p:txBody>
      </p:sp>
      <p:graphicFrame>
        <p:nvGraphicFramePr>
          <p:cNvPr id="729093" name="Object 5"/>
          <p:cNvGraphicFramePr>
            <a:graphicFrameLocks noChangeAspect="1"/>
          </p:cNvGraphicFramePr>
          <p:nvPr/>
        </p:nvGraphicFramePr>
        <p:xfrm>
          <a:off x="1704975" y="1373188"/>
          <a:ext cx="5487988" cy="5340350"/>
        </p:xfrm>
        <a:graphic>
          <a:graphicData uri="http://schemas.openxmlformats.org/presentationml/2006/ole">
            <p:oleObj spid="_x0000_s729093" name="Worksheet" r:id="rId3" imgW="6463228" imgH="6287936" progId="Excel.Sheet.8">
              <p:embed/>
            </p:oleObj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Slide Number Placeholder 5"/>
          <p:cNvSpPr txBox="1">
            <a:spLocks noGrp="1"/>
          </p:cNvSpPr>
          <p:nvPr/>
        </p:nvSpPr>
        <p:spPr bwMode="auto">
          <a:xfrm>
            <a:off x="6553200" y="6602413"/>
            <a:ext cx="2133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1064C85-279D-46AC-A8C7-7955A50AD65B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731139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Voluntary Participation Tools List</a:t>
            </a:r>
          </a:p>
        </p:txBody>
      </p:sp>
      <p:graphicFrame>
        <p:nvGraphicFramePr>
          <p:cNvPr id="731141" name="Object 5"/>
          <p:cNvGraphicFramePr>
            <a:graphicFrameLocks noChangeAspect="1"/>
          </p:cNvGraphicFramePr>
          <p:nvPr/>
        </p:nvGraphicFramePr>
        <p:xfrm>
          <a:off x="1858963" y="1414463"/>
          <a:ext cx="5456237" cy="5310187"/>
        </p:xfrm>
        <a:graphic>
          <a:graphicData uri="http://schemas.openxmlformats.org/presentationml/2006/ole">
            <p:oleObj spid="_x0000_s731141" name="Worksheet" r:id="rId3" imgW="6463228" imgH="6289379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Slide Number Placeholder 5"/>
          <p:cNvSpPr txBox="1">
            <a:spLocks noGrp="1"/>
          </p:cNvSpPr>
          <p:nvPr/>
        </p:nvSpPr>
        <p:spPr bwMode="auto">
          <a:xfrm>
            <a:off x="6553200" y="6602413"/>
            <a:ext cx="2133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5393DAD-0773-4BF3-849A-27DCD0649AFC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733187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Voluntary Participation Tools List</a:t>
            </a:r>
          </a:p>
        </p:txBody>
      </p:sp>
      <p:graphicFrame>
        <p:nvGraphicFramePr>
          <p:cNvPr id="733189" name="Object 5"/>
          <p:cNvGraphicFramePr>
            <a:graphicFrameLocks noChangeAspect="1"/>
          </p:cNvGraphicFramePr>
          <p:nvPr/>
        </p:nvGraphicFramePr>
        <p:xfrm>
          <a:off x="1476375" y="1619250"/>
          <a:ext cx="5765800" cy="5026025"/>
        </p:xfrm>
        <a:graphic>
          <a:graphicData uri="http://schemas.openxmlformats.org/presentationml/2006/ole">
            <p:oleObj spid="_x0000_s733189" name="Worksheet" r:id="rId3" imgW="6463228" imgH="563425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11814</TotalTime>
  <Words>272</Words>
  <Application>Microsoft Office PowerPoint</Application>
  <PresentationFormat>On-screen Show (4:3)</PresentationFormat>
  <Paragraphs>73</Paragraphs>
  <Slides>13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Default Design</vt:lpstr>
      <vt:lpstr>Worksheet</vt:lpstr>
      <vt:lpstr>Chart</vt:lpstr>
      <vt:lpstr>DoD Architecture Tools</vt:lpstr>
      <vt:lpstr>Outline </vt:lpstr>
      <vt:lpstr>Four levels of conformance with DoDAF-DM2</vt:lpstr>
      <vt:lpstr>Four levels of conformance with DoDAF-DM2</vt:lpstr>
      <vt:lpstr>Four levels of conformance with DoDAF-DM2</vt:lpstr>
      <vt:lpstr>Tool Categories</vt:lpstr>
      <vt:lpstr>Voluntary Participation Tools List</vt:lpstr>
      <vt:lpstr>Voluntary Participation Tools List</vt:lpstr>
      <vt:lpstr>Voluntary Participation Tools List</vt:lpstr>
      <vt:lpstr>Sources for Tools Usage in DoD</vt:lpstr>
      <vt:lpstr>600 AV-1s in DARS </vt:lpstr>
      <vt:lpstr>Next Steps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 Arnold</cp:lastModifiedBy>
  <cp:revision>445</cp:revision>
  <dcterms:created xsi:type="dcterms:W3CDTF">2006-08-16T00:00:00Z</dcterms:created>
  <dcterms:modified xsi:type="dcterms:W3CDTF">2012-01-10T19:15:36Z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ACCT04\lees9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bool>false</vt:bool>
  </property>
  <property fmtid="{D5CDD505-2E9C-101B-9397-08002B2CF9AE}" pid="8" name="Allow Footer Overwrite">
    <vt:bool>false</vt:bool>
  </property>
  <property fmtid="{D5CDD505-2E9C-101B-9397-08002B2CF9AE}" pid="9" name="Multiple Selected">
    <vt:lpwstr>-1</vt:lpwstr>
  </property>
  <property fmtid="{D5CDD505-2E9C-101B-9397-08002B2CF9AE}" pid="10" name="SIPLongWording">
    <vt:lpwstr/>
  </property>
</Properties>
</file>