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257" r:id="rId2"/>
    <p:sldId id="373" r:id="rId3"/>
    <p:sldId id="305" r:id="rId4"/>
    <p:sldId id="315" r:id="rId5"/>
    <p:sldId id="374" r:id="rId6"/>
    <p:sldId id="390" r:id="rId7"/>
    <p:sldId id="393" r:id="rId8"/>
    <p:sldId id="394" r:id="rId9"/>
    <p:sldId id="377" r:id="rId10"/>
    <p:sldId id="385" r:id="rId11"/>
    <p:sldId id="388" r:id="rId12"/>
    <p:sldId id="389" r:id="rId13"/>
    <p:sldId id="396" r:id="rId14"/>
    <p:sldId id="397" r:id="rId15"/>
    <p:sldId id="398" r:id="rId16"/>
    <p:sldId id="399" r:id="rId17"/>
    <p:sldId id="372" r:id="rId18"/>
    <p:sldId id="395"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00CC"/>
    <a:srgbClr val="FFFF99"/>
    <a:srgbClr val="FFCC66"/>
    <a:srgbClr val="990099"/>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8655" autoAdjust="0"/>
  </p:normalViewPr>
  <p:slideViewPr>
    <p:cSldViewPr showGuides="1">
      <p:cViewPr>
        <p:scale>
          <a:sx n="80" d="100"/>
          <a:sy n="80" d="100"/>
        </p:scale>
        <p:origin x="-1242" y="60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D8753E-6A7F-4A12-A441-1E1997D07CC9}" type="datetimeFigureOut">
              <a:rPr lang="en-US" smtClean="0"/>
              <a:pPr/>
              <a:t>1/10/2012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4E5558-0C15-450E-90C0-961228080C95}" type="slidenum">
              <a:rPr lang="en-US" smtClean="0"/>
              <a:pPr/>
              <a:t>‹#›</a:t>
            </a:fld>
            <a:endParaRPr 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F5FFAD-3BFB-4BA8-813F-4602FB6F6544}" type="datetimeFigureOut">
              <a:rPr lang="en-US" smtClean="0"/>
              <a:pPr/>
              <a:t>1/10/2012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5EDDAA-94A3-4A5F-8A82-99DBA5221526}" type="slidenum">
              <a:rPr lang="en-US" smtClean="0"/>
              <a:pPr/>
              <a:t>‹#›</a:t>
            </a:fld>
            <a:endParaRPr lang="en-US" dirty="0"/>
          </a:p>
        </p:txBody>
      </p:sp>
    </p:spTree>
    <p:extLst>
      <p:ext uri="{BB962C8B-B14F-4D97-AF65-F5344CB8AC3E}">
        <p14:creationId xmlns:p14="http://schemas.microsoft.com/office/powerpoint/2010/main" xmlns="" val="26753501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pPr defTabSz="916115"/>
            <a:fld id="{8F12CAD1-7732-46B8-BB4F-1669639CE3A5}" type="slidenum">
              <a:rPr lang="en-US" smtClean="0">
                <a:latin typeface="Arial" pitchFamily="34" charset="0"/>
              </a:rPr>
              <a:pPr defTabSz="916115"/>
              <a:t>3</a:t>
            </a:fld>
            <a:endParaRPr lang="en-US" dirty="0" smtClean="0">
              <a:latin typeface="Arial" pitchFamily="34" charset="0"/>
            </a:endParaRPr>
          </a:p>
        </p:txBody>
      </p:sp>
      <p:sp>
        <p:nvSpPr>
          <p:cNvPr id="21507" name="Rectangle 7"/>
          <p:cNvSpPr txBox="1">
            <a:spLocks noGrp="1" noChangeArrowheads="1"/>
          </p:cNvSpPr>
          <p:nvPr/>
        </p:nvSpPr>
        <p:spPr bwMode="auto">
          <a:xfrm>
            <a:off x="3884888" y="8684650"/>
            <a:ext cx="2971598" cy="457815"/>
          </a:xfrm>
          <a:prstGeom prst="rect">
            <a:avLst/>
          </a:prstGeom>
          <a:noFill/>
          <a:ln w="9525">
            <a:noFill/>
            <a:miter lim="800000"/>
            <a:headEnd/>
            <a:tailEnd/>
          </a:ln>
        </p:spPr>
        <p:txBody>
          <a:bodyPr lIns="92389" tIns="46195" rIns="92389" bIns="46195" anchor="b"/>
          <a:lstStyle/>
          <a:p>
            <a:pPr algn="r" defTabSz="922222"/>
            <a:fld id="{14782979-95C3-423A-B516-B67FF0390D95}" type="slidenum">
              <a:rPr lang="en-US" sz="1200">
                <a:cs typeface="Arial" pitchFamily="34" charset="0"/>
              </a:rPr>
              <a:pPr algn="r" defTabSz="922222"/>
              <a:t>3</a:t>
            </a:fld>
            <a:endParaRPr lang="en-US" sz="1200" dirty="0">
              <a:cs typeface="Arial" pitchFamily="34" charset="0"/>
            </a:endParaRPr>
          </a:p>
        </p:txBody>
      </p:sp>
      <p:sp>
        <p:nvSpPr>
          <p:cNvPr id="21508" name="Rectangle 2"/>
          <p:cNvSpPr>
            <a:spLocks noGrp="1" noRot="1" noChangeAspect="1" noChangeArrowheads="1" noTextEdit="1"/>
          </p:cNvSpPr>
          <p:nvPr>
            <p:ph type="sldImg"/>
          </p:nvPr>
        </p:nvSpPr>
        <p:spPr>
          <a:xfrm>
            <a:off x="1146175" y="687388"/>
            <a:ext cx="4567238" cy="3427412"/>
          </a:xfrm>
          <a:ln/>
        </p:spPr>
      </p:sp>
      <p:sp>
        <p:nvSpPr>
          <p:cNvPr id="21509" name="Rectangle 3"/>
          <p:cNvSpPr>
            <a:spLocks noGrp="1" noChangeArrowheads="1"/>
          </p:cNvSpPr>
          <p:nvPr>
            <p:ph type="body" idx="1"/>
          </p:nvPr>
        </p:nvSpPr>
        <p:spPr>
          <a:noFill/>
          <a:ln/>
        </p:spPr>
        <p:txBody>
          <a:bodyPr lIns="92389" tIns="46195" rIns="92389" bIns="46195"/>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pPr defTabSz="916115"/>
            <a:fld id="{5727C3DC-A031-4B1D-A9D8-8F909B50F6FA}" type="slidenum">
              <a:rPr lang="en-US" smtClean="0">
                <a:latin typeface="Arial" pitchFamily="34" charset="0"/>
              </a:rPr>
              <a:pPr defTabSz="916115"/>
              <a:t>4</a:t>
            </a:fld>
            <a:endParaRPr lang="en-US" dirty="0" smtClean="0">
              <a:latin typeface="Arial" pitchFamily="34" charset="0"/>
            </a:endParaRPr>
          </a:p>
        </p:txBody>
      </p:sp>
      <p:sp>
        <p:nvSpPr>
          <p:cNvPr id="25603" name="Rectangle 7"/>
          <p:cNvSpPr txBox="1">
            <a:spLocks noGrp="1" noChangeArrowheads="1"/>
          </p:cNvSpPr>
          <p:nvPr/>
        </p:nvSpPr>
        <p:spPr bwMode="auto">
          <a:xfrm>
            <a:off x="3884888" y="8684650"/>
            <a:ext cx="2971598" cy="457815"/>
          </a:xfrm>
          <a:prstGeom prst="rect">
            <a:avLst/>
          </a:prstGeom>
          <a:noFill/>
          <a:ln w="9525">
            <a:noFill/>
            <a:miter lim="800000"/>
            <a:headEnd/>
            <a:tailEnd/>
          </a:ln>
        </p:spPr>
        <p:txBody>
          <a:bodyPr lIns="92389" tIns="46195" rIns="92389" bIns="46195" anchor="b"/>
          <a:lstStyle/>
          <a:p>
            <a:pPr algn="r" defTabSz="922222"/>
            <a:fld id="{7678FF6F-2024-4458-8FB8-64E882A6CE1A}" type="slidenum">
              <a:rPr lang="en-US" sz="1200">
                <a:cs typeface="Arial" pitchFamily="34" charset="0"/>
              </a:rPr>
              <a:pPr algn="r" defTabSz="922222"/>
              <a:t>4</a:t>
            </a:fld>
            <a:endParaRPr lang="en-US" sz="1200" dirty="0">
              <a:cs typeface="Arial" pitchFamily="34" charset="0"/>
            </a:endParaRPr>
          </a:p>
        </p:txBody>
      </p:sp>
      <p:sp>
        <p:nvSpPr>
          <p:cNvPr id="25604" name="Rectangle 2"/>
          <p:cNvSpPr>
            <a:spLocks noGrp="1" noRot="1" noChangeAspect="1" noChangeArrowheads="1" noTextEdit="1"/>
          </p:cNvSpPr>
          <p:nvPr>
            <p:ph type="sldImg"/>
          </p:nvPr>
        </p:nvSpPr>
        <p:spPr>
          <a:xfrm>
            <a:off x="1146175" y="687388"/>
            <a:ext cx="4567238" cy="3427412"/>
          </a:xfrm>
          <a:ln/>
        </p:spPr>
      </p:sp>
      <p:sp>
        <p:nvSpPr>
          <p:cNvPr id="25605" name="Rectangle 3"/>
          <p:cNvSpPr>
            <a:spLocks noGrp="1" noChangeArrowheads="1"/>
          </p:cNvSpPr>
          <p:nvPr>
            <p:ph type="body" idx="1"/>
          </p:nvPr>
        </p:nvSpPr>
        <p:spPr>
          <a:noFill/>
          <a:ln/>
        </p:spPr>
        <p:txBody>
          <a:bodyPr lIns="92389" tIns="46195" rIns="92389" bIns="46195"/>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With IEA 2.0 the IEOA will be retired as a guidance document.</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81A280-94C4-4627-B78E-3F63B5C8364E}"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ABFBCD86-49DF-4CC6-B16B-9260E692B1DF}" type="slidenum">
              <a:rPr lang="en-US"/>
              <a:pPr>
                <a:defRPr/>
              </a:pPr>
              <a:t>‹#›</a:t>
            </a:fld>
            <a:endParaRPr lang="en-US" dirty="0"/>
          </a:p>
        </p:txBody>
      </p:sp>
    </p:spTree>
    <p:extLst>
      <p:ext uri="{BB962C8B-B14F-4D97-AF65-F5344CB8AC3E}">
        <p14:creationId xmlns:p14="http://schemas.microsoft.com/office/powerpoint/2010/main" xmlns="" val="4045627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01A0B26E-EBF5-474A-9E6D-36071B214283}" type="slidenum">
              <a:rPr lang="en-US"/>
              <a:pPr>
                <a:defRPr/>
              </a:pPr>
              <a:t>‹#›</a:t>
            </a:fld>
            <a:endParaRPr lang="en-US" dirty="0"/>
          </a:p>
        </p:txBody>
      </p:sp>
    </p:spTree>
    <p:extLst>
      <p:ext uri="{BB962C8B-B14F-4D97-AF65-F5344CB8AC3E}">
        <p14:creationId xmlns:p14="http://schemas.microsoft.com/office/powerpoint/2010/main" xmlns="" val="558159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408906" y="274638"/>
            <a:ext cx="6326188" cy="968375"/>
          </a:xfrm>
        </p:spPr>
        <p:txBody>
          <a:bodyPr/>
          <a:lstStyle>
            <a:lvl1pPr>
              <a:defRPr sz="32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3B33318A-5E13-416D-A803-3FEEABB380D2}" type="slidenum">
              <a:rPr lang="en-US"/>
              <a:pPr>
                <a:defRPr/>
              </a:pPr>
              <a:t>‹#›</a:t>
            </a:fld>
            <a:endParaRPr lang="en-US" dirty="0"/>
          </a:p>
        </p:txBody>
      </p:sp>
    </p:spTree>
    <p:extLst>
      <p:ext uri="{BB962C8B-B14F-4D97-AF65-F5344CB8AC3E}">
        <p14:creationId xmlns:p14="http://schemas.microsoft.com/office/powerpoint/2010/main" xmlns="" val="2331253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8F1A7642-5089-42A6-927F-AEFB355541ED}" type="slidenum">
              <a:rPr lang="en-US"/>
              <a:pPr>
                <a:defRPr/>
              </a:pPr>
              <a:t>‹#›</a:t>
            </a:fld>
            <a:endParaRPr lang="en-US" dirty="0"/>
          </a:p>
        </p:txBody>
      </p:sp>
    </p:spTree>
    <p:extLst>
      <p:ext uri="{BB962C8B-B14F-4D97-AF65-F5344CB8AC3E}">
        <p14:creationId xmlns:p14="http://schemas.microsoft.com/office/powerpoint/2010/main" xmlns="" val="35576709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08906" y="274638"/>
            <a:ext cx="6326188" cy="968375"/>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627FDDA6-DEE1-41A1-BFD8-A3751D8848CB}" type="slidenum">
              <a:rPr lang="en-US"/>
              <a:pPr>
                <a:defRPr/>
              </a:pPr>
              <a:t>‹#›</a:t>
            </a:fld>
            <a:endParaRPr lang="en-US" dirty="0"/>
          </a:p>
        </p:txBody>
      </p:sp>
    </p:spTree>
    <p:extLst>
      <p:ext uri="{BB962C8B-B14F-4D97-AF65-F5344CB8AC3E}">
        <p14:creationId xmlns:p14="http://schemas.microsoft.com/office/powerpoint/2010/main" xmlns="" val="2322054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43400" y="0"/>
            <a:ext cx="4648200" cy="141605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8013" cy="4524375"/>
          </a:xfrm>
          <a:prstGeom prst="rect">
            <a:avLst/>
          </a:prstGeom>
        </p:spPr>
        <p:txBody>
          <a:bodyPr/>
          <a:lstStyle/>
          <a:p>
            <a:pPr lvl="0"/>
            <a:endParaRPr lang="en-US" noProof="0" dirty="0"/>
          </a:p>
        </p:txBody>
      </p:sp>
      <p:sp>
        <p:nvSpPr>
          <p:cNvPr id="4" name="Rectangle 3"/>
          <p:cNvSpPr>
            <a:spLocks noGrp="1" noChangeArrowheads="1"/>
          </p:cNvSpPr>
          <p:nvPr>
            <p:ph type="dt" idx="10"/>
          </p:nvPr>
        </p:nvSpPr>
        <p:spPr/>
        <p:txBody>
          <a:bodyPr/>
          <a:lstStyle>
            <a:lvl1pPr fontAlgn="auto">
              <a:spcBef>
                <a:spcPts val="0"/>
              </a:spcBef>
              <a:spcAft>
                <a:spcPts val="0"/>
              </a:spcAft>
              <a:defRPr/>
            </a:lvl1pPr>
          </a:lstStyle>
          <a:p>
            <a:pPr>
              <a:defRPr/>
            </a:pPr>
            <a:endParaRPr lang="en-US" dirty="0"/>
          </a:p>
        </p:txBody>
      </p:sp>
      <p:sp>
        <p:nvSpPr>
          <p:cNvPr id="5" name="Rectangle 5"/>
          <p:cNvSpPr>
            <a:spLocks noGrp="1" noChangeArrowheads="1"/>
          </p:cNvSpPr>
          <p:nvPr>
            <p:ph type="sldNum" idx="11"/>
          </p:nvPr>
        </p:nvSpPr>
        <p:spPr/>
        <p:txBody>
          <a:bodyPr/>
          <a:lstStyle>
            <a:lvl1pPr fontAlgn="auto">
              <a:spcBef>
                <a:spcPts val="0"/>
              </a:spcBef>
              <a:spcAft>
                <a:spcPts val="0"/>
              </a:spcAft>
              <a:defRPr/>
            </a:lvl1pPr>
          </a:lstStyle>
          <a:p>
            <a:pPr>
              <a:defRPr/>
            </a:pPr>
            <a:fld id="{A0B79A14-9194-45EA-98CE-58AA63CEAABE}" type="slidenum">
              <a:rPr lang="en-US"/>
              <a:pPr>
                <a:defRPr/>
              </a:pPr>
              <a:t>‹#›</a:t>
            </a:fld>
            <a:endParaRPr lang="en-US" dirty="0"/>
          </a:p>
        </p:txBody>
      </p:sp>
    </p:spTree>
    <p:extLst>
      <p:ext uri="{BB962C8B-B14F-4D97-AF65-F5344CB8AC3E}">
        <p14:creationId xmlns:p14="http://schemas.microsoft.com/office/powerpoint/2010/main" xmlns="" val="963291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3802063" y="6353175"/>
            <a:ext cx="1562100" cy="307975"/>
          </a:xfrm>
          <a:prstGeom prst="rect">
            <a:avLst/>
          </a:prstGeom>
          <a:noFill/>
          <a:ln w="9525">
            <a:noFill/>
            <a:miter lim="800000"/>
            <a:headEnd/>
            <a:tailEnd/>
          </a:ln>
        </p:spPr>
        <p:txBody>
          <a:bodyPr wrap="none">
            <a:spAutoFit/>
          </a:bodyPr>
          <a:lstStyle/>
          <a:p>
            <a:pPr algn="ctr" fontAlgn="base">
              <a:spcBef>
                <a:spcPct val="0"/>
              </a:spcBef>
              <a:spcAft>
                <a:spcPct val="0"/>
              </a:spcAft>
              <a:defRPr/>
            </a:pPr>
            <a:r>
              <a:rPr lang="en-US" sz="1400" b="1" dirty="0">
                <a:solidFill>
                  <a:srgbClr val="00B050"/>
                </a:solidFill>
                <a:cs typeface="Arial" charset="0"/>
              </a:rPr>
              <a:t>UNCLASSIFIED</a:t>
            </a:r>
          </a:p>
        </p:txBody>
      </p:sp>
      <p:sp>
        <p:nvSpPr>
          <p:cNvPr id="2" name="Title 1"/>
          <p:cNvSpPr>
            <a:spLocks noGrp="1"/>
          </p:cNvSpPr>
          <p:nvPr>
            <p:ph type="title"/>
          </p:nvPr>
        </p:nvSpPr>
        <p:spPr>
          <a:xfrm>
            <a:off x="1408906" y="274638"/>
            <a:ext cx="6326188" cy="968375"/>
          </a:xfrm>
        </p:spPr>
        <p:txBody>
          <a:bodyPr/>
          <a:lstStyle>
            <a:lvl1pPr>
              <a:defRPr lang="en-US" sz="3200" b="1" baseline="0" dirty="0" smtClean="0">
                <a:solidFill>
                  <a:schemeClr val="tx1"/>
                </a:solidFill>
                <a:latin typeface="Arial" charset="0"/>
                <a:ea typeface="+mj-ea"/>
                <a:cs typeface="Arial"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009E4491-109B-4626-945D-38A16DD03685}" type="slidenum">
              <a:rPr lang="en-US"/>
              <a:pPr>
                <a:defRPr/>
              </a:pPr>
              <a:t>‹#›</a:t>
            </a:fld>
            <a:endParaRPr lang="en-US" dirty="0"/>
          </a:p>
        </p:txBody>
      </p:sp>
    </p:spTree>
    <p:extLst>
      <p:ext uri="{BB962C8B-B14F-4D97-AF65-F5344CB8AC3E}">
        <p14:creationId xmlns:p14="http://schemas.microsoft.com/office/powerpoint/2010/main" xmlns="" val="1525569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dirty="0"/>
          </a:p>
        </p:txBody>
      </p:sp>
      <p:sp>
        <p:nvSpPr>
          <p:cNvPr id="4" name="Slide Number Placeholder 3"/>
          <p:cNvSpPr>
            <a:spLocks noGrp="1"/>
          </p:cNvSpPr>
          <p:nvPr>
            <p:ph type="sldNum" sz="quarter" idx="11"/>
          </p:nvPr>
        </p:nvSpPr>
        <p:spPr/>
        <p:txBody>
          <a:bodyPr/>
          <a:lstStyle/>
          <a:p>
            <a:pPr fontAlgn="base">
              <a:spcBef>
                <a:spcPct val="0"/>
              </a:spcBef>
              <a:spcAft>
                <a:spcPct val="0"/>
              </a:spcAft>
              <a:defRPr/>
            </a:pPr>
            <a:fld id="{8E93A075-DD1C-4DA7-BCEB-71EF298A267A}" type="slidenum">
              <a:rPr lang="en-US" smtClean="0"/>
              <a:pPr fontAlgn="base">
                <a:spcBef>
                  <a:spcPct val="0"/>
                </a:spcBef>
                <a:spcAft>
                  <a:spcPct val="0"/>
                </a:spcAft>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FC4E9D43-84AC-4C7C-BFD7-37364B0BF520}" type="slidenum">
              <a:rPr lang="en-US"/>
              <a:pPr>
                <a:defRPr/>
              </a:pPr>
              <a:t>‹#›</a:t>
            </a:fld>
            <a:endParaRPr lang="en-US" dirty="0"/>
          </a:p>
        </p:txBody>
      </p:sp>
    </p:spTree>
    <p:extLst>
      <p:ext uri="{BB962C8B-B14F-4D97-AF65-F5344CB8AC3E}">
        <p14:creationId xmlns:p14="http://schemas.microsoft.com/office/powerpoint/2010/main" xmlns="" val="1304641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08906" y="274638"/>
            <a:ext cx="6326188" cy="968375"/>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1DBEBC76-632C-427D-BB5A-ADDA8F4E95CC}" type="slidenum">
              <a:rPr lang="en-US"/>
              <a:pPr>
                <a:defRPr/>
              </a:pPr>
              <a:t>‹#›</a:t>
            </a:fld>
            <a:endParaRPr lang="en-US" dirty="0"/>
          </a:p>
        </p:txBody>
      </p:sp>
    </p:spTree>
    <p:extLst>
      <p:ext uri="{BB962C8B-B14F-4D97-AF65-F5344CB8AC3E}">
        <p14:creationId xmlns:p14="http://schemas.microsoft.com/office/powerpoint/2010/main" xmlns="" val="182794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8"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A255EA48-2429-4093-8135-0E79148796EF}" type="slidenum">
              <a:rPr lang="en-US"/>
              <a:pPr>
                <a:defRPr/>
              </a:pPr>
              <a:t>‹#›</a:t>
            </a:fld>
            <a:endParaRPr lang="en-US" dirty="0"/>
          </a:p>
        </p:txBody>
      </p:sp>
    </p:spTree>
    <p:extLst>
      <p:ext uri="{BB962C8B-B14F-4D97-AF65-F5344CB8AC3E}">
        <p14:creationId xmlns:p14="http://schemas.microsoft.com/office/powerpoint/2010/main" xmlns="" val="77196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vl1pPr>
          </a:lstStyle>
          <a:p>
            <a:r>
              <a:rPr lang="en-US" dirty="0" smtClean="0"/>
              <a:t>Click to edit Master title style</a:t>
            </a:r>
            <a:endParaRPr lang="en-US" dirty="0"/>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4"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D22AB4C2-639B-420A-8FF8-8D3170018405}" type="slidenum">
              <a:rPr lang="en-US"/>
              <a:pPr>
                <a:defRPr/>
              </a:pPr>
              <a:t>‹#›</a:t>
            </a:fld>
            <a:endParaRPr lang="en-US" dirty="0"/>
          </a:p>
        </p:txBody>
      </p:sp>
    </p:spTree>
    <p:extLst>
      <p:ext uri="{BB962C8B-B14F-4D97-AF65-F5344CB8AC3E}">
        <p14:creationId xmlns:p14="http://schemas.microsoft.com/office/powerpoint/2010/main" xmlns="" val="33882996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3"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0D3F73A1-4BEA-4DA4-9511-2E6E344E0CC2}" type="slidenum">
              <a:rPr lang="en-US"/>
              <a:pPr>
                <a:defRPr/>
              </a:pPr>
              <a:t>‹#›</a:t>
            </a:fld>
            <a:endParaRPr lang="en-US" dirty="0"/>
          </a:p>
        </p:txBody>
      </p:sp>
    </p:spTree>
    <p:extLst>
      <p:ext uri="{BB962C8B-B14F-4D97-AF65-F5344CB8AC3E}">
        <p14:creationId xmlns:p14="http://schemas.microsoft.com/office/powerpoint/2010/main" xmlns="" val="2909100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Rectangle 6"/>
          <p:cNvSpPr>
            <a:spLocks noGrp="1" noChangeArrowheads="1"/>
          </p:cNvSpPr>
          <p:nvPr>
            <p:ph type="sldNum" sz="quarter" idx="11"/>
          </p:nvPr>
        </p:nvSpPr>
        <p:spPr/>
        <p:txBody>
          <a:bodyPr/>
          <a:lstStyle>
            <a:lvl1pPr fontAlgn="auto">
              <a:spcBef>
                <a:spcPts val="0"/>
              </a:spcBef>
              <a:spcAft>
                <a:spcPts val="0"/>
              </a:spcAft>
              <a:defRPr/>
            </a:lvl1pPr>
          </a:lstStyle>
          <a:p>
            <a:pPr>
              <a:defRPr/>
            </a:pPr>
            <a:fld id="{11D794D1-59DB-4AD3-BCDF-76B6D2FB0B5D}" type="slidenum">
              <a:rPr lang="en-US"/>
              <a:pPr>
                <a:defRPr/>
              </a:pPr>
              <a:t>‹#›</a:t>
            </a:fld>
            <a:endParaRPr lang="en-US" dirty="0"/>
          </a:p>
        </p:txBody>
      </p:sp>
    </p:spTree>
    <p:extLst>
      <p:ext uri="{BB962C8B-B14F-4D97-AF65-F5344CB8AC3E}">
        <p14:creationId xmlns:p14="http://schemas.microsoft.com/office/powerpoint/2010/main" xmlns="" val="1079133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1408113" y="274638"/>
            <a:ext cx="6327775" cy="9683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Title</a:t>
            </a:r>
          </a:p>
        </p:txBody>
      </p:sp>
      <p:sp>
        <p:nvSpPr>
          <p:cNvPr id="8196" name="Rectangle 4"/>
          <p:cNvSpPr>
            <a:spLocks noGrp="1" noChangeArrowheads="1"/>
          </p:cNvSpPr>
          <p:nvPr>
            <p:ph type="dt" sz="half" idx="2"/>
          </p:nvPr>
        </p:nvSpPr>
        <p:spPr bwMode="auto">
          <a:xfrm>
            <a:off x="457200" y="6019800"/>
            <a:ext cx="8229600" cy="701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800">
                <a:solidFill>
                  <a:srgbClr val="000000"/>
                </a:solidFill>
                <a:latin typeface="+mn-lt"/>
                <a:cs typeface="+mn-cs"/>
              </a:defRPr>
            </a:lvl1pPr>
          </a:lstStyle>
          <a:p>
            <a:pPr fontAlgn="base">
              <a:spcBef>
                <a:spcPct val="0"/>
              </a:spcBef>
              <a:spcAft>
                <a:spcPct val="0"/>
              </a:spcAft>
              <a:defRPr/>
            </a:pPr>
            <a:endParaRPr lang="en-US" dirty="0"/>
          </a:p>
        </p:txBody>
      </p:sp>
      <p:sp>
        <p:nvSpPr>
          <p:cNvPr id="8198" name="Rectangle 6"/>
          <p:cNvSpPr>
            <a:spLocks noGrp="1" noChangeArrowheads="1"/>
          </p:cNvSpPr>
          <p:nvPr>
            <p:ph type="sldNum" sz="quarter" idx="4"/>
          </p:nvPr>
        </p:nvSpPr>
        <p:spPr bwMode="auto">
          <a:xfrm>
            <a:off x="457200" y="6019800"/>
            <a:ext cx="8229600" cy="701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800">
                <a:solidFill>
                  <a:srgbClr val="000000"/>
                </a:solidFill>
                <a:latin typeface="+mn-lt"/>
                <a:cs typeface="+mn-cs"/>
              </a:defRPr>
            </a:lvl1pPr>
          </a:lstStyle>
          <a:p>
            <a:pPr fontAlgn="base">
              <a:spcBef>
                <a:spcPct val="0"/>
              </a:spcBef>
              <a:spcAft>
                <a:spcPct val="0"/>
              </a:spcAft>
              <a:defRPr/>
            </a:pPr>
            <a:fld id="{8E93A075-DD1C-4DA7-BCEB-71EF298A267A}" type="slidenum">
              <a:rPr lang="en-US" smtClean="0"/>
              <a:pPr fontAlgn="base">
                <a:spcBef>
                  <a:spcPct val="0"/>
                </a:spcBef>
                <a:spcAft>
                  <a:spcPct val="0"/>
                </a:spcAft>
                <a:defRPr/>
              </a:pPr>
              <a:t>‹#›</a:t>
            </a:fld>
            <a:endParaRPr lang="en-US" dirty="0"/>
          </a:p>
        </p:txBody>
      </p:sp>
      <p:pic>
        <p:nvPicPr>
          <p:cNvPr id="27653" name="Picture 8" descr="DoDseal"/>
          <p:cNvPicPr>
            <a:picLocks noChangeAspect="1" noChangeArrowheads="1"/>
          </p:cNvPicPr>
          <p:nvPr/>
        </p:nvPicPr>
        <p:blipFill>
          <a:blip r:embed="rId16" cstate="print"/>
          <a:srcRect/>
          <a:stretch>
            <a:fillRect/>
          </a:stretch>
        </p:blipFill>
        <p:spPr bwMode="auto">
          <a:xfrm>
            <a:off x="101600" y="228600"/>
            <a:ext cx="1255713" cy="1255713"/>
          </a:xfrm>
          <a:prstGeom prst="rect">
            <a:avLst/>
          </a:prstGeom>
          <a:noFill/>
          <a:ln w="9525">
            <a:noFill/>
            <a:miter lim="800000"/>
            <a:headEnd/>
            <a:tailEnd/>
          </a:ln>
        </p:spPr>
      </p:pic>
      <p:sp>
        <p:nvSpPr>
          <p:cNvPr id="2054" name="Line 9"/>
          <p:cNvSpPr>
            <a:spLocks noChangeShapeType="1"/>
          </p:cNvSpPr>
          <p:nvPr/>
        </p:nvSpPr>
        <p:spPr bwMode="auto">
          <a:xfrm>
            <a:off x="1219200" y="1295400"/>
            <a:ext cx="6629400" cy="0"/>
          </a:xfrm>
          <a:prstGeom prst="line">
            <a:avLst/>
          </a:prstGeom>
          <a:noFill/>
          <a:ln w="57150">
            <a:solidFill>
              <a:srgbClr val="DB2D2D"/>
            </a:solidFill>
            <a:round/>
            <a:headEnd/>
            <a:tailEnd/>
          </a:ln>
        </p:spPr>
        <p:txBody>
          <a:bodyPr/>
          <a:lstStyle/>
          <a:p>
            <a:pPr fontAlgn="base">
              <a:spcBef>
                <a:spcPct val="0"/>
              </a:spcBef>
              <a:spcAft>
                <a:spcPct val="0"/>
              </a:spcAft>
              <a:defRPr/>
            </a:pPr>
            <a:endParaRPr lang="en-US" dirty="0">
              <a:solidFill>
                <a:srgbClr val="000000"/>
              </a:solidFill>
            </a:endParaRPr>
          </a:p>
        </p:txBody>
      </p:sp>
      <p:sp>
        <p:nvSpPr>
          <p:cNvPr id="2055" name="Line 10"/>
          <p:cNvSpPr>
            <a:spLocks noChangeShapeType="1"/>
          </p:cNvSpPr>
          <p:nvPr/>
        </p:nvSpPr>
        <p:spPr bwMode="auto">
          <a:xfrm>
            <a:off x="1219200" y="1371600"/>
            <a:ext cx="6629400" cy="0"/>
          </a:xfrm>
          <a:prstGeom prst="line">
            <a:avLst/>
          </a:prstGeom>
          <a:noFill/>
          <a:ln w="57150">
            <a:solidFill>
              <a:srgbClr val="0000FF"/>
            </a:solidFill>
            <a:round/>
            <a:headEnd/>
            <a:tailEnd/>
          </a:ln>
        </p:spPr>
        <p:txBody>
          <a:bodyPr/>
          <a:lstStyle/>
          <a:p>
            <a:pPr fontAlgn="base">
              <a:spcBef>
                <a:spcPct val="0"/>
              </a:spcBef>
              <a:spcAft>
                <a:spcPct val="0"/>
              </a:spcAft>
              <a:defRPr/>
            </a:pPr>
            <a:endParaRPr lang="en-US" dirty="0">
              <a:solidFill>
                <a:srgbClr val="000000"/>
              </a:solidFill>
            </a:endParaRPr>
          </a:p>
        </p:txBody>
      </p:sp>
    </p:spTree>
    <p:extLst>
      <p:ext uri="{BB962C8B-B14F-4D97-AF65-F5344CB8AC3E}">
        <p14:creationId xmlns:p14="http://schemas.microsoft.com/office/powerpoint/2010/main" xmlns="" val="33876281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hf hd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newmane@ndu.edu" TargetMode="External"/><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8.xml"/><Relationship Id="rId6" Type="http://schemas.openxmlformats.org/officeDocument/2006/relationships/image" Target="../media/image17.jpeg"/><Relationship Id="rId5" Type="http://schemas.openxmlformats.org/officeDocument/2006/relationships/image" Target="../media/image1.pn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hyperlink" Target="mailto:newmane@ndu.edu" TargetMode="External"/><Relationship Id="rId2" Type="http://schemas.openxmlformats.org/officeDocument/2006/relationships/image" Target="../media/image17.jpeg"/><Relationship Id="rId1" Type="http://schemas.openxmlformats.org/officeDocument/2006/relationships/slideLayout" Target="../slideLayouts/slideLayout8.xml"/><Relationship Id="rId5" Type="http://schemas.openxmlformats.org/officeDocument/2006/relationships/image" Target="../media/image19.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www.dodenterprisearchitecture.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hyperlink" Target="//upload.wikimedia.org/wikipedia/commons/c/c9/F-16_June_2008.jpg"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3"/>
          <p:cNvSpPr>
            <a:spLocks noGrp="1"/>
          </p:cNvSpPr>
          <p:nvPr>
            <p:ph type="ctrTitle"/>
          </p:nvPr>
        </p:nvSpPr>
        <p:spPr>
          <a:xfrm>
            <a:off x="685800" y="1752600"/>
            <a:ext cx="7772400" cy="2895600"/>
          </a:xfrm>
        </p:spPr>
        <p:txBody>
          <a:bodyPr/>
          <a:lstStyle/>
          <a:p>
            <a:r>
              <a:rPr lang="en-US" dirty="0" smtClean="0">
                <a:solidFill>
                  <a:srgbClr val="002060"/>
                </a:solidFill>
              </a:rPr>
              <a:t>Department of Defense (DoD)</a:t>
            </a:r>
            <a:br>
              <a:rPr lang="en-US" dirty="0" smtClean="0">
                <a:solidFill>
                  <a:srgbClr val="002060"/>
                </a:solidFill>
              </a:rPr>
            </a:br>
            <a:r>
              <a:rPr lang="en-US" sz="2800" dirty="0" smtClean="0">
                <a:solidFill>
                  <a:srgbClr val="002060"/>
                </a:solidFill>
              </a:rPr>
              <a:t>DoD Architecture Education and Training</a:t>
            </a:r>
            <a:r>
              <a:rPr lang="en-US" dirty="0" smtClean="0">
                <a:solidFill>
                  <a:srgbClr val="002060"/>
                </a:solidFill>
              </a:rPr>
              <a:t/>
            </a:r>
            <a:br>
              <a:rPr lang="en-US" dirty="0" smtClean="0">
                <a:solidFill>
                  <a:srgbClr val="002060"/>
                </a:solidFill>
              </a:rPr>
            </a:br>
            <a:r>
              <a:rPr lang="en-US" sz="2400" dirty="0" smtClean="0"/>
              <a:t>DoD Architect’s Competency Framework</a:t>
            </a:r>
            <a:r>
              <a:rPr lang="en-US" sz="1400" dirty="0" smtClean="0"/>
              <a:t/>
            </a:r>
            <a:br>
              <a:rPr lang="en-US" sz="1400" dirty="0" smtClean="0"/>
            </a:br>
            <a:r>
              <a:rPr lang="en-US" sz="900" dirty="0" smtClean="0"/>
              <a:t/>
            </a:r>
            <a:br>
              <a:rPr lang="en-US" sz="900" dirty="0" smtClean="0"/>
            </a:br>
            <a:r>
              <a:rPr lang="en-US" sz="2000" dirty="0" smtClean="0"/>
              <a:t>Prepared for </a:t>
            </a:r>
            <a:br>
              <a:rPr lang="en-US" sz="2000" dirty="0" smtClean="0"/>
            </a:br>
            <a:r>
              <a:rPr lang="en-US" sz="2000" dirty="0" smtClean="0"/>
              <a:t> DoD Architecture Framework (DoDAF) Version 2.0 Plenary</a:t>
            </a:r>
            <a:br>
              <a:rPr lang="en-US" sz="2000" dirty="0" smtClean="0"/>
            </a:br>
            <a:r>
              <a:rPr lang="en-US" sz="2000" dirty="0" smtClean="0"/>
              <a:t>5 </a:t>
            </a:r>
            <a:r>
              <a:rPr lang="en-US" sz="2000" dirty="0" smtClean="0"/>
              <a:t>January 2012</a:t>
            </a:r>
            <a:endParaRPr lang="en-US" dirty="0" smtClean="0">
              <a:solidFill>
                <a:schemeClr val="tx1"/>
              </a:solidFill>
            </a:endParaRPr>
          </a:p>
        </p:txBody>
      </p:sp>
      <p:sp>
        <p:nvSpPr>
          <p:cNvPr id="16386" name="Subtitle 4"/>
          <p:cNvSpPr>
            <a:spLocks noGrp="1"/>
          </p:cNvSpPr>
          <p:nvPr>
            <p:ph type="subTitle" idx="1"/>
          </p:nvPr>
        </p:nvSpPr>
        <p:spPr bwMode="auto">
          <a:xfrm>
            <a:off x="2590800" y="5334000"/>
            <a:ext cx="6400800" cy="1219200"/>
          </a:xfrm>
          <a:noFill/>
          <a:ln>
            <a:miter lim="800000"/>
            <a:headEnd/>
            <a:tailEnd/>
          </a:ln>
        </p:spPr>
        <p:txBody>
          <a:bodyPr vert="horz" wrap="square" lIns="91440" tIns="45720" rIns="91440" bIns="45720" numCol="1" anchor="t" anchorCtr="0" compatLnSpc="1">
            <a:prstTxWarp prst="textNoShape">
              <a:avLst/>
            </a:prstTxWarp>
          </a:bodyPr>
          <a:lstStyle/>
          <a:p>
            <a:pPr algn="r"/>
            <a:r>
              <a:rPr lang="en-US" sz="2000" b="1" dirty="0" smtClean="0">
                <a:latin typeface="Times New Roman" pitchFamily="18" charset="0"/>
                <a:cs typeface="Times New Roman" pitchFamily="18" charset="0"/>
              </a:rPr>
              <a:t>Walt Okon</a:t>
            </a:r>
            <a:endParaRPr lang="en-US" sz="2000" dirty="0" smtClean="0">
              <a:latin typeface="Times New Roman" pitchFamily="18" charset="0"/>
              <a:cs typeface="Times New Roman" pitchFamily="18" charset="0"/>
            </a:endParaRPr>
          </a:p>
          <a:p>
            <a:pPr algn="r"/>
            <a:r>
              <a:rPr lang="en-US" sz="1600" b="1" dirty="0" smtClean="0">
                <a:latin typeface="Times New Roman" pitchFamily="18" charset="0"/>
                <a:cs typeface="Times New Roman" pitchFamily="18" charset="0"/>
              </a:rPr>
              <a:t>Senior Architect Engineer</a:t>
            </a:r>
            <a:endParaRPr lang="en-US" sz="1600" dirty="0" smtClean="0">
              <a:latin typeface="Times New Roman" pitchFamily="18" charset="0"/>
              <a:cs typeface="Times New Roman" pitchFamily="18" charset="0"/>
            </a:endParaRPr>
          </a:p>
          <a:p>
            <a:pPr algn="r"/>
            <a:r>
              <a:rPr lang="en-US" sz="1600" b="1" dirty="0" smtClean="0">
                <a:latin typeface="Times New Roman" pitchFamily="18" charset="0"/>
                <a:cs typeface="Times New Roman" pitchFamily="18" charset="0"/>
              </a:rPr>
              <a:t>Architecture &amp; Infrastructure Directorate </a:t>
            </a:r>
            <a:endParaRPr lang="en-US" sz="1600" dirty="0" smtClean="0">
              <a:latin typeface="Times New Roman" pitchFamily="18" charset="0"/>
              <a:cs typeface="Times New Roman" pitchFamily="18" charset="0"/>
            </a:endParaRPr>
          </a:p>
          <a:p>
            <a:pPr algn="r"/>
            <a:r>
              <a:rPr lang="en-US" sz="1600" b="1" dirty="0" smtClean="0">
                <a:latin typeface="Times New Roman" pitchFamily="18" charset="0"/>
                <a:cs typeface="Times New Roman" pitchFamily="18" charset="0"/>
              </a:rPr>
              <a:t>Office of the Secretary of Defense </a:t>
            </a:r>
            <a:endParaRPr lang="en-US" sz="1600" dirty="0" smtClean="0">
              <a:latin typeface="Times New Roman" pitchFamily="18" charset="0"/>
              <a:cs typeface="Times New Roman" pitchFamily="18" charset="0"/>
            </a:endParaRPr>
          </a:p>
          <a:p>
            <a:pPr algn="r"/>
            <a:r>
              <a:rPr lang="en-US" sz="1600" b="1" dirty="0" smtClean="0">
                <a:latin typeface="Times New Roman" pitchFamily="18" charset="0"/>
                <a:cs typeface="Times New Roman" pitchFamily="18" charset="0"/>
              </a:rPr>
              <a:t>E-Mail:  walt.okon@osd.mil</a:t>
            </a:r>
            <a:endParaRPr lang="en-US" sz="1600" dirty="0" smtClean="0">
              <a:latin typeface="Times New Roman" pitchFamily="18" charset="0"/>
              <a:cs typeface="Times New Roman" pitchFamily="18" charset="0"/>
            </a:endParaRPr>
          </a:p>
        </p:txBody>
      </p:sp>
      <p:sp>
        <p:nvSpPr>
          <p:cNvPr id="4" name="TextBox 3"/>
          <p:cNvSpPr txBox="1"/>
          <p:nvPr/>
        </p:nvSpPr>
        <p:spPr>
          <a:xfrm>
            <a:off x="4343400" y="5791200"/>
            <a:ext cx="184731" cy="369332"/>
          </a:xfrm>
          <a:prstGeom prst="rect">
            <a:avLst/>
          </a:prstGeom>
          <a:noFill/>
        </p:spPr>
        <p:txBody>
          <a:bodyPr wrap="none" rtlCol="0">
            <a:spAutoFit/>
          </a:bodyPr>
          <a:lstStyle/>
          <a:p>
            <a:pPr fontAlgn="base">
              <a:spcBef>
                <a:spcPct val="0"/>
              </a:spcBef>
              <a:spcAft>
                <a:spcPct val="0"/>
              </a:spcAft>
            </a:pPr>
            <a:endParaRPr lang="en-US" dirty="0">
              <a:solidFill>
                <a:srgbClr val="000000"/>
              </a:solidFill>
            </a:endParaRPr>
          </a:p>
        </p:txBody>
      </p:sp>
    </p:spTree>
    <p:extLst>
      <p:ext uri="{BB962C8B-B14F-4D97-AF65-F5344CB8AC3E}">
        <p14:creationId xmlns:p14="http://schemas.microsoft.com/office/powerpoint/2010/main" xmlns="" val="2051391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P900442889[1]"/>
          <p:cNvPicPr/>
          <p:nvPr/>
        </p:nvPicPr>
        <p:blipFill>
          <a:blip r:embed="rId2" cstate="print"/>
          <a:srcRect/>
          <a:stretch>
            <a:fillRect/>
          </a:stretch>
        </p:blipFill>
        <p:spPr bwMode="auto">
          <a:xfrm>
            <a:off x="-1" y="1591653"/>
            <a:ext cx="3319397" cy="3255920"/>
          </a:xfrm>
          <a:prstGeom prst="rect">
            <a:avLst/>
          </a:prstGeom>
          <a:noFill/>
          <a:ln w="9525">
            <a:noFill/>
            <a:miter lim="800000"/>
            <a:headEnd/>
            <a:tailEnd/>
          </a:ln>
        </p:spPr>
      </p:pic>
      <p:sp>
        <p:nvSpPr>
          <p:cNvPr id="52225" name="Rectangle 1"/>
          <p:cNvSpPr>
            <a:spLocks noChangeArrowheads="1"/>
          </p:cNvSpPr>
          <p:nvPr/>
        </p:nvSpPr>
        <p:spPr bwMode="auto">
          <a:xfrm>
            <a:off x="3460315" y="1905000"/>
            <a:ext cx="5531285" cy="372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200" dirty="0" smtClean="0">
                <a:ea typeface="Calibri" pitchFamily="34" charset="0"/>
                <a:cs typeface="Arial" pitchFamily="34" charset="0"/>
              </a:rPr>
              <a:t>O</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rganizational or functional titles for positions include</a:t>
            </a:r>
            <a:r>
              <a:rPr kumimoji="0" lang="en-US" sz="3200" b="0" i="0" u="none" strike="noStrike" cap="none" normalizeH="0" baseline="0" dirty="0" smtClean="0">
                <a:ln>
                  <a:noFill/>
                </a:ln>
                <a:solidFill>
                  <a:schemeClr val="tx1"/>
                </a:solidFill>
                <a:effectLst/>
                <a:latin typeface="Arial" pitchFamily="34" charset="0"/>
                <a:ea typeface="Calibri" pitchFamily="34" charset="0"/>
                <a:cs typeface="Arial" pitchFamily="34" charset="0"/>
              </a:rPr>
              <a:t>:</a:t>
            </a:r>
          </a:p>
          <a:p>
            <a:endParaRPr kumimoji="0" lang="en-US" sz="3200" b="0" i="0"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225425" indent="-225425">
              <a:buFont typeface="Arial" pitchFamily="34" charset="0"/>
              <a:buChar char="•"/>
            </a:pPr>
            <a:r>
              <a:rPr kumimoji="0" lang="en-US" sz="28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Chief Enterprise </a:t>
            </a:r>
            <a:r>
              <a:rPr kumimoji="0" lang="en-US" sz="2800" b="0" i="1" u="none" strike="noStrike" cap="none" normalizeH="0" baseline="0" dirty="0" smtClean="0">
                <a:ln>
                  <a:noFill/>
                </a:ln>
                <a:solidFill>
                  <a:schemeClr val="tx1"/>
                </a:solidFill>
                <a:effectLst/>
                <a:latin typeface="Arial" pitchFamily="34" charset="0"/>
                <a:ea typeface="Calibri" pitchFamily="34" charset="0"/>
                <a:cs typeface="Arial" pitchFamily="34" charset="0"/>
              </a:rPr>
              <a:t>Architect</a:t>
            </a:r>
            <a:endParaRPr kumimoji="0" lang="en-US" sz="2800" b="0" i="1"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225425" marR="0" lvl="0" indent="-22542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Senior Enterprise </a:t>
            </a:r>
            <a:r>
              <a:rPr kumimoji="0" lang="en-US" sz="2800" b="0" i="1" u="none" strike="noStrike" cap="none" normalizeH="0" baseline="0" dirty="0" smtClean="0">
                <a:ln>
                  <a:noFill/>
                </a:ln>
                <a:solidFill>
                  <a:schemeClr val="tx1"/>
                </a:solidFill>
                <a:effectLst/>
                <a:latin typeface="Arial" pitchFamily="34" charset="0"/>
                <a:ea typeface="Calibri" pitchFamily="34" charset="0"/>
                <a:cs typeface="Arial" pitchFamily="34" charset="0"/>
              </a:rPr>
              <a:t>Architect</a:t>
            </a:r>
            <a:endParaRPr lang="en-US" sz="2800" i="1" dirty="0" smtClean="0">
              <a:ea typeface="Calibri" pitchFamily="34" charset="0"/>
              <a:cs typeface="Arial" pitchFamily="34" charset="0"/>
            </a:endParaRPr>
          </a:p>
          <a:p>
            <a:pPr marL="225425" marR="0" lvl="0" indent="-22542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Enterprise </a:t>
            </a:r>
            <a:r>
              <a:rPr kumimoji="0" lang="en-US" sz="2800" b="0" i="1" u="none" strike="noStrike" cap="none" normalizeH="0" baseline="0" dirty="0" smtClean="0">
                <a:ln>
                  <a:noFill/>
                </a:ln>
                <a:solidFill>
                  <a:schemeClr val="tx1"/>
                </a:solidFill>
                <a:effectLst/>
                <a:latin typeface="Arial" pitchFamily="34" charset="0"/>
                <a:ea typeface="Calibri" pitchFamily="34" charset="0"/>
                <a:cs typeface="Arial" pitchFamily="34" charset="0"/>
              </a:rPr>
              <a:t>Architect</a:t>
            </a:r>
            <a:endParaRPr kumimoji="0" lang="en-US" sz="2800" b="0" i="1" u="none" strike="noStrike" cap="none" normalizeH="0" baseline="0" dirty="0" smtClean="0">
              <a:ln>
                <a:noFill/>
              </a:ln>
              <a:solidFill>
                <a:schemeClr val="tx1"/>
              </a:solidFill>
              <a:effectLst/>
              <a:latin typeface="Arial" pitchFamily="34" charset="0"/>
              <a:ea typeface="Calibri" pitchFamily="34" charset="0"/>
              <a:cs typeface="Arial" pitchFamily="34" charset="0"/>
            </a:endParaRPr>
          </a:p>
          <a:p>
            <a:pPr marL="225425" marR="0" lvl="0" indent="-225425" algn="l" defTabSz="914400" rtl="0" eaLnBrk="1" fontAlgn="base" latinLnBrk="0" hangingPunct="1">
              <a:lnSpc>
                <a:spcPct val="100000"/>
              </a:lnSpc>
              <a:spcBef>
                <a:spcPct val="0"/>
              </a:spcBef>
              <a:spcAft>
                <a:spcPct val="0"/>
              </a:spcAft>
              <a:buClrTx/>
              <a:buSzTx/>
              <a:buFont typeface="Arial" pitchFamily="34" charset="0"/>
              <a:buChar char="•"/>
              <a:tabLst/>
            </a:pPr>
            <a:r>
              <a:rPr kumimoji="0" lang="en-US" sz="2800" b="0" i="1" u="none" strike="noStrike" cap="none" normalizeH="0" baseline="0" dirty="0" smtClean="0">
                <a:ln>
                  <a:noFill/>
                </a:ln>
                <a:solidFill>
                  <a:schemeClr val="tx1"/>
                </a:solidFill>
                <a:effectLst/>
                <a:latin typeface="Arial" pitchFamily="34" charset="0"/>
                <a:ea typeface="Calibri" pitchFamily="34" charset="0"/>
                <a:cs typeface="Arial" pitchFamily="34" charset="0"/>
              </a:rPr>
              <a:t> Information Technology </a:t>
            </a:r>
            <a:r>
              <a:rPr kumimoji="0" lang="en-US" sz="2800" b="0" i="1" u="none" strike="noStrike" cap="none" normalizeH="0" baseline="0" dirty="0" smtClean="0">
                <a:ln>
                  <a:noFill/>
                </a:ln>
                <a:solidFill>
                  <a:schemeClr val="tx1"/>
                </a:solidFill>
                <a:effectLst/>
                <a:latin typeface="Arial" pitchFamily="34" charset="0"/>
                <a:ea typeface="Calibri" pitchFamily="34" charset="0"/>
                <a:cs typeface="Arial" pitchFamily="34" charset="0"/>
              </a:rPr>
              <a:t>Architect</a:t>
            </a:r>
            <a:r>
              <a:rPr kumimoji="0" lang="en-US" sz="2800" b="0"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endParaRPr kumimoji="0" lang="en-US" sz="2800" b="0" i="0" u="none" strike="noStrike" cap="none" normalizeH="0" baseline="0" dirty="0" smtClean="0">
              <a:ln>
                <a:noFill/>
              </a:ln>
              <a:solidFill>
                <a:schemeClr val="tx1"/>
              </a:solidFill>
              <a:effectLst/>
              <a:latin typeface="Arial" pitchFamily="34" charset="0"/>
            </a:endParaRPr>
          </a:p>
        </p:txBody>
      </p:sp>
      <p:sp>
        <p:nvSpPr>
          <p:cNvPr id="4" name="TextBox 3"/>
          <p:cNvSpPr txBox="1"/>
          <p:nvPr/>
        </p:nvSpPr>
        <p:spPr>
          <a:xfrm>
            <a:off x="1340286" y="551146"/>
            <a:ext cx="6626268" cy="646331"/>
          </a:xfrm>
          <a:prstGeom prst="rect">
            <a:avLst/>
          </a:prstGeom>
          <a:noFill/>
        </p:spPr>
        <p:txBody>
          <a:bodyPr wrap="square" rtlCol="0">
            <a:spAutoFit/>
          </a:bodyPr>
          <a:lstStyle/>
          <a:p>
            <a:pPr algn="ctr"/>
            <a:r>
              <a:rPr lang="en-US" sz="3600" b="1" dirty="0" smtClean="0"/>
              <a:t>Architect’s Titles</a:t>
            </a:r>
            <a:endParaRPr lang="en-US" sz="3600"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906" y="327025"/>
            <a:ext cx="6326188" cy="968375"/>
          </a:xfrm>
        </p:spPr>
        <p:txBody>
          <a:bodyPr/>
          <a:lstStyle/>
          <a:p>
            <a:r>
              <a:rPr lang="en-US" sz="3600" dirty="0" smtClean="0"/>
              <a:t>Roadmap to Certification</a:t>
            </a:r>
            <a:endParaRPr lang="en-US" sz="3600" dirty="0"/>
          </a:p>
        </p:txBody>
      </p:sp>
      <p:sp>
        <p:nvSpPr>
          <p:cNvPr id="34" name="Shape 33"/>
          <p:cNvSpPr/>
          <p:nvPr/>
        </p:nvSpPr>
        <p:spPr>
          <a:xfrm>
            <a:off x="1524000" y="3200399"/>
            <a:ext cx="6437376" cy="2602467"/>
          </a:xfrm>
          <a:prstGeom prst="swooshArrow">
            <a:avLst>
              <a:gd name="adj1" fmla="val 25000"/>
              <a:gd name="adj2" fmla="val 25000"/>
            </a:avLst>
          </a:prstGeom>
          <a:solidFill>
            <a:srgbClr val="CC9900"/>
          </a:solidFill>
          <a:scene3d>
            <a:camera prst="orthographicFront"/>
            <a:lightRig rig="flat" dir="t"/>
          </a:scene3d>
          <a:sp3d z="-190500" extrusionH="12700" prstMaterial="plastic">
            <a:bevelT w="50800" h="50800"/>
          </a:sp3d>
        </p:spPr>
        <p:style>
          <a:lnRef idx="0">
            <a:schemeClr val="accent2">
              <a:hueOff val="0"/>
              <a:satOff val="0"/>
              <a:lumOff val="0"/>
              <a:alphaOff val="0"/>
            </a:schemeClr>
          </a:lnRef>
          <a:fillRef idx="3">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35" name="Oval 34"/>
          <p:cNvSpPr/>
          <p:nvPr/>
        </p:nvSpPr>
        <p:spPr>
          <a:xfrm>
            <a:off x="2392680" y="4800600"/>
            <a:ext cx="426720" cy="220981"/>
          </a:xfrm>
          <a:prstGeom prst="ellipse">
            <a:avLst/>
          </a:prstGeom>
          <a:solidFill>
            <a:schemeClr val="accent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36" name="Freeform 35"/>
          <p:cNvSpPr/>
          <p:nvPr/>
        </p:nvSpPr>
        <p:spPr>
          <a:xfrm>
            <a:off x="2154936" y="5029200"/>
            <a:ext cx="1066798" cy="457200"/>
          </a:xfrm>
          <a:custGeom>
            <a:avLst/>
            <a:gdLst>
              <a:gd name="connsiteX0" fmla="*/ 0 w 1420368"/>
              <a:gd name="connsiteY0" fmla="*/ 0 h 1101090"/>
              <a:gd name="connsiteX1" fmla="*/ 1420368 w 1420368"/>
              <a:gd name="connsiteY1" fmla="*/ 0 h 1101090"/>
              <a:gd name="connsiteX2" fmla="*/ 1420368 w 1420368"/>
              <a:gd name="connsiteY2" fmla="*/ 1101090 h 1101090"/>
              <a:gd name="connsiteX3" fmla="*/ 0 w 1420368"/>
              <a:gd name="connsiteY3" fmla="*/ 1101090 h 1101090"/>
              <a:gd name="connsiteX4" fmla="*/ 0 w 1420368"/>
              <a:gd name="connsiteY4" fmla="*/ 0 h 110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368" h="1101090">
                <a:moveTo>
                  <a:pt x="0" y="0"/>
                </a:moveTo>
                <a:lnTo>
                  <a:pt x="1420368" y="0"/>
                </a:lnTo>
                <a:lnTo>
                  <a:pt x="1420368" y="1101090"/>
                </a:lnTo>
                <a:lnTo>
                  <a:pt x="0" y="11010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984" tIns="0" rIns="0" bIns="0" numCol="1" spcCol="1270" anchor="t" anchorCtr="0">
            <a:noAutofit/>
          </a:bodyPr>
          <a:lstStyle/>
          <a:p>
            <a:pPr lvl="0" algn="ctr" defTabSz="1733550">
              <a:lnSpc>
                <a:spcPts val="1500"/>
              </a:lnSpc>
              <a:spcBef>
                <a:spcPct val="0"/>
              </a:spcBef>
            </a:pPr>
            <a:r>
              <a:rPr lang="en-US" sz="1400" b="1" kern="1200" dirty="0" smtClean="0"/>
              <a:t>EA Conference</a:t>
            </a:r>
            <a:endParaRPr lang="en-US" sz="1400" b="1" kern="1200" dirty="0"/>
          </a:p>
        </p:txBody>
      </p:sp>
      <p:sp>
        <p:nvSpPr>
          <p:cNvPr id="7" name="Rounded Rectangle 6"/>
          <p:cNvSpPr/>
          <p:nvPr/>
        </p:nvSpPr>
        <p:spPr>
          <a:xfrm>
            <a:off x="76200" y="2362200"/>
            <a:ext cx="1524000" cy="1905000"/>
          </a:xfrm>
          <a:prstGeom prst="round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r>
              <a:rPr lang="en-US" sz="1050" b="1" u="sng" dirty="0" smtClean="0"/>
              <a:t>OBJECTIVE</a:t>
            </a:r>
            <a:r>
              <a:rPr lang="en-US" sz="1050" b="1" dirty="0" smtClean="0"/>
              <a:t>: Describe </a:t>
            </a:r>
            <a:r>
              <a:rPr lang="en-US" sz="1050" dirty="0" smtClean="0"/>
              <a:t> Architecture Education &amp;  Training</a:t>
            </a:r>
          </a:p>
          <a:p>
            <a:endParaRPr lang="en-US" sz="1050" b="1" dirty="0" smtClean="0"/>
          </a:p>
          <a:p>
            <a:r>
              <a:rPr lang="en-US" sz="1050" dirty="0" smtClean="0"/>
              <a:t>EA Conference</a:t>
            </a:r>
            <a:endParaRPr lang="en-US" sz="1050" b="1" dirty="0" smtClean="0"/>
          </a:p>
        </p:txBody>
      </p:sp>
      <p:sp>
        <p:nvSpPr>
          <p:cNvPr id="8" name="Bent Arrow 7"/>
          <p:cNvSpPr/>
          <p:nvPr/>
        </p:nvSpPr>
        <p:spPr>
          <a:xfrm rot="5400000">
            <a:off x="1752600" y="3886200"/>
            <a:ext cx="762000" cy="1066800"/>
          </a:xfrm>
          <a:prstGeom prst="bentArrow">
            <a:avLst>
              <a:gd name="adj1" fmla="val 24273"/>
              <a:gd name="adj2" fmla="val 27760"/>
              <a:gd name="adj3" fmla="val 22845"/>
              <a:gd name="adj4" fmla="val 41999"/>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Right Arrow 12"/>
          <p:cNvSpPr/>
          <p:nvPr/>
        </p:nvSpPr>
        <p:spPr>
          <a:xfrm>
            <a:off x="1524000" y="6183868"/>
            <a:ext cx="6629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547872" y="6260068"/>
            <a:ext cx="697627" cy="369332"/>
          </a:xfrm>
          <a:prstGeom prst="rect">
            <a:avLst/>
          </a:prstGeom>
          <a:noFill/>
        </p:spPr>
        <p:txBody>
          <a:bodyPr wrap="none" rtlCol="0">
            <a:spAutoFit/>
          </a:bodyPr>
          <a:lstStyle/>
          <a:p>
            <a:r>
              <a:rPr lang="en-US" dirty="0" smtClean="0"/>
              <a:t>2009</a:t>
            </a:r>
            <a:endParaRPr lang="en-US" dirty="0"/>
          </a:p>
        </p:txBody>
      </p:sp>
      <p:sp>
        <p:nvSpPr>
          <p:cNvPr id="16" name="TextBox 15"/>
          <p:cNvSpPr txBox="1"/>
          <p:nvPr/>
        </p:nvSpPr>
        <p:spPr>
          <a:xfrm>
            <a:off x="4873752" y="6260068"/>
            <a:ext cx="697627" cy="369332"/>
          </a:xfrm>
          <a:prstGeom prst="rect">
            <a:avLst/>
          </a:prstGeom>
          <a:noFill/>
        </p:spPr>
        <p:txBody>
          <a:bodyPr wrap="none" rtlCol="0">
            <a:spAutoFit/>
          </a:bodyPr>
          <a:lstStyle/>
          <a:p>
            <a:r>
              <a:rPr lang="en-US" dirty="0" smtClean="0"/>
              <a:t>2010</a:t>
            </a:r>
            <a:endParaRPr lang="en-US" dirty="0"/>
          </a:p>
        </p:txBody>
      </p:sp>
      <p:sp>
        <p:nvSpPr>
          <p:cNvPr id="17" name="TextBox 16"/>
          <p:cNvSpPr txBox="1"/>
          <p:nvPr/>
        </p:nvSpPr>
        <p:spPr>
          <a:xfrm>
            <a:off x="6077712" y="6260068"/>
            <a:ext cx="684867" cy="369332"/>
          </a:xfrm>
          <a:prstGeom prst="rect">
            <a:avLst/>
          </a:prstGeom>
          <a:noFill/>
        </p:spPr>
        <p:txBody>
          <a:bodyPr wrap="none" rtlCol="0">
            <a:spAutoFit/>
          </a:bodyPr>
          <a:lstStyle/>
          <a:p>
            <a:r>
              <a:rPr lang="en-US" dirty="0" smtClean="0"/>
              <a:t>2011</a:t>
            </a:r>
            <a:endParaRPr lang="en-US" dirty="0"/>
          </a:p>
        </p:txBody>
      </p:sp>
      <p:sp>
        <p:nvSpPr>
          <p:cNvPr id="20" name="TextBox 19"/>
          <p:cNvSpPr txBox="1"/>
          <p:nvPr/>
        </p:nvSpPr>
        <p:spPr>
          <a:xfrm>
            <a:off x="7979664" y="6260068"/>
            <a:ext cx="697627" cy="369332"/>
          </a:xfrm>
          <a:prstGeom prst="rect">
            <a:avLst/>
          </a:prstGeom>
          <a:noFill/>
        </p:spPr>
        <p:txBody>
          <a:bodyPr wrap="none" rtlCol="0">
            <a:spAutoFit/>
          </a:bodyPr>
          <a:lstStyle/>
          <a:p>
            <a:r>
              <a:rPr lang="en-US" dirty="0" smtClean="0"/>
              <a:t>2014</a:t>
            </a:r>
            <a:endParaRPr lang="en-US" dirty="0"/>
          </a:p>
        </p:txBody>
      </p:sp>
      <p:sp>
        <p:nvSpPr>
          <p:cNvPr id="25" name="TextBox 24"/>
          <p:cNvSpPr txBox="1"/>
          <p:nvPr/>
        </p:nvSpPr>
        <p:spPr>
          <a:xfrm>
            <a:off x="2133600" y="6248400"/>
            <a:ext cx="697627" cy="369332"/>
          </a:xfrm>
          <a:prstGeom prst="rect">
            <a:avLst/>
          </a:prstGeom>
          <a:noFill/>
        </p:spPr>
        <p:txBody>
          <a:bodyPr wrap="none" rtlCol="0">
            <a:spAutoFit/>
          </a:bodyPr>
          <a:lstStyle/>
          <a:p>
            <a:r>
              <a:rPr lang="en-US" dirty="0" smtClean="0"/>
              <a:t>2008</a:t>
            </a:r>
            <a:endParaRPr lang="en-US" dirty="0"/>
          </a:p>
        </p:txBody>
      </p:sp>
      <p:sp>
        <p:nvSpPr>
          <p:cNvPr id="41" name="Rounded Rectangle 40"/>
          <p:cNvSpPr/>
          <p:nvPr/>
        </p:nvSpPr>
        <p:spPr>
          <a:xfrm>
            <a:off x="76200" y="4267200"/>
            <a:ext cx="1524000" cy="2057400"/>
          </a:xfrm>
          <a:prstGeom prst="roundRect">
            <a:avLst/>
          </a:prstGeom>
          <a:solidFill>
            <a:srgbClr val="808000"/>
          </a:solidFill>
        </p:spPr>
        <p:style>
          <a:lnRef idx="3">
            <a:schemeClr val="lt1"/>
          </a:lnRef>
          <a:fillRef idx="1">
            <a:schemeClr val="accent2"/>
          </a:fillRef>
          <a:effectRef idx="1">
            <a:schemeClr val="accent2"/>
          </a:effectRef>
          <a:fontRef idx="minor">
            <a:schemeClr val="lt1"/>
          </a:fontRef>
        </p:style>
        <p:txBody>
          <a:bodyPr rtlCol="0" anchor="ctr"/>
          <a:lstStyle/>
          <a:p>
            <a:r>
              <a:rPr lang="en-US" sz="1050" u="sng" dirty="0" smtClean="0"/>
              <a:t>Competency</a:t>
            </a:r>
            <a:r>
              <a:rPr lang="en-US" sz="1050" b="1" dirty="0" smtClean="0"/>
              <a:t>: Develop White Paper</a:t>
            </a:r>
          </a:p>
          <a:p>
            <a:pPr marL="109538" indent="-109538">
              <a:buFont typeface="Arial" pitchFamily="34" charset="0"/>
              <a:buChar char="•"/>
            </a:pPr>
            <a:r>
              <a:rPr lang="en-US" sz="1050" dirty="0" smtClean="0"/>
              <a:t>Levels of Architecture</a:t>
            </a:r>
            <a:r>
              <a:rPr lang="en-US" sz="1050" b="1" dirty="0" smtClean="0"/>
              <a:t>  </a:t>
            </a:r>
          </a:p>
          <a:p>
            <a:pPr marL="109538" indent="-109538">
              <a:buFont typeface="Arial" pitchFamily="34" charset="0"/>
              <a:buChar char="•"/>
            </a:pPr>
            <a:r>
              <a:rPr lang="en-US" sz="1050" b="1" dirty="0" smtClean="0"/>
              <a:t>Knowledge, Skills Ability</a:t>
            </a:r>
          </a:p>
        </p:txBody>
      </p:sp>
      <p:sp>
        <p:nvSpPr>
          <p:cNvPr id="42" name="Oval 41"/>
          <p:cNvSpPr/>
          <p:nvPr/>
        </p:nvSpPr>
        <p:spPr>
          <a:xfrm>
            <a:off x="1828800" y="5181600"/>
            <a:ext cx="426720" cy="220981"/>
          </a:xfrm>
          <a:prstGeom prst="ellipse">
            <a:avLst/>
          </a:prstGeom>
          <a:solidFill>
            <a:srgbClr val="808000"/>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3" name="Bent Arrow 42"/>
          <p:cNvSpPr/>
          <p:nvPr/>
        </p:nvSpPr>
        <p:spPr>
          <a:xfrm rot="5400000">
            <a:off x="1676400" y="4724400"/>
            <a:ext cx="381000" cy="533400"/>
          </a:xfrm>
          <a:prstGeom prst="bentArrow">
            <a:avLst>
              <a:gd name="adj1" fmla="val 33697"/>
              <a:gd name="adj2" fmla="val 50000"/>
              <a:gd name="adj3" fmla="val 35435"/>
              <a:gd name="adj4" fmla="val 35924"/>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 name="Rectangle 46"/>
          <p:cNvSpPr/>
          <p:nvPr/>
        </p:nvSpPr>
        <p:spPr>
          <a:xfrm>
            <a:off x="1600200" y="4648200"/>
            <a:ext cx="1447800" cy="1295400"/>
          </a:xfrm>
          <a:prstGeom prst="rect">
            <a:avLst/>
          </a:prstGeom>
          <a:noFill/>
          <a:ln>
            <a:solidFill>
              <a:schemeClr val="accent2">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63"/>
          <p:cNvGrpSpPr/>
          <p:nvPr/>
        </p:nvGrpSpPr>
        <p:grpSpPr>
          <a:xfrm>
            <a:off x="1600200" y="2182368"/>
            <a:ext cx="3048000" cy="3304032"/>
            <a:chOff x="1600200" y="2182368"/>
            <a:chExt cx="3048000" cy="3304032"/>
          </a:xfrm>
        </p:grpSpPr>
        <p:sp>
          <p:nvSpPr>
            <p:cNvPr id="37" name="Oval 36"/>
            <p:cNvSpPr/>
            <p:nvPr/>
          </p:nvSpPr>
          <p:spPr>
            <a:xfrm>
              <a:off x="3718562" y="4236718"/>
              <a:ext cx="548638" cy="335282"/>
            </a:xfrm>
            <a:prstGeom prst="ellipse">
              <a:avLst/>
            </a:prstGeom>
            <a:solidFill>
              <a:schemeClr val="accent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9" name="Rounded Rectangle 8"/>
            <p:cNvSpPr/>
            <p:nvPr/>
          </p:nvSpPr>
          <p:spPr>
            <a:xfrm>
              <a:off x="1600200" y="2182368"/>
              <a:ext cx="2057400" cy="1767840"/>
            </a:xfrm>
            <a:prstGeom prst="roundRect">
              <a:avLst/>
            </a:prstGeom>
            <a:solidFill>
              <a:schemeClr val="bg1">
                <a:lumMod val="65000"/>
              </a:schemeClr>
            </a:solidFill>
          </p:spPr>
          <p:style>
            <a:lnRef idx="3">
              <a:schemeClr val="lt1"/>
            </a:lnRef>
            <a:fillRef idx="1">
              <a:schemeClr val="accent2"/>
            </a:fillRef>
            <a:effectRef idx="1">
              <a:schemeClr val="accent2"/>
            </a:effectRef>
            <a:fontRef idx="minor">
              <a:schemeClr val="lt1"/>
            </a:fontRef>
          </p:style>
          <p:txBody>
            <a:bodyPr rtlCol="0" anchor="ctr"/>
            <a:lstStyle/>
            <a:p>
              <a:pPr marL="109538" indent="-109538"/>
              <a:r>
                <a:rPr lang="en-US" sz="1000" b="1" u="sng" dirty="0" smtClean="0">
                  <a:solidFill>
                    <a:schemeClr val="tx1"/>
                  </a:solidFill>
                </a:rPr>
                <a:t>OBJECTIVE</a:t>
              </a:r>
              <a:r>
                <a:rPr lang="en-US" sz="1000" b="1" dirty="0" smtClean="0">
                  <a:solidFill>
                    <a:schemeClr val="tx1"/>
                  </a:solidFill>
                </a:rPr>
                <a:t>: </a:t>
              </a:r>
              <a:r>
                <a:rPr lang="en-US" sz="1000" dirty="0" smtClean="0">
                  <a:solidFill>
                    <a:schemeClr val="tx1"/>
                  </a:solidFill>
                </a:rPr>
                <a:t>Deliver DoD Architect’s Competency Framework</a:t>
              </a:r>
            </a:p>
            <a:p>
              <a:pPr marL="109538" indent="-109538"/>
              <a:r>
                <a:rPr lang="en-US" sz="1000" b="1" dirty="0" smtClean="0">
                  <a:solidFill>
                    <a:schemeClr val="tx1"/>
                  </a:solidFill>
                </a:rPr>
                <a:t>Define competencies at each level</a:t>
              </a:r>
            </a:p>
            <a:p>
              <a:pPr marL="109538" indent="-109538"/>
              <a:r>
                <a:rPr lang="en-US" sz="1000" dirty="0" smtClean="0">
                  <a:solidFill>
                    <a:schemeClr val="tx1"/>
                  </a:solidFill>
                </a:rPr>
                <a:t>Define types of architecture</a:t>
              </a:r>
              <a:endParaRPr lang="en-US" sz="1000" b="1" dirty="0" smtClean="0">
                <a:solidFill>
                  <a:schemeClr val="tx1"/>
                </a:solidFill>
              </a:endParaRPr>
            </a:p>
          </p:txBody>
        </p:sp>
        <p:sp>
          <p:nvSpPr>
            <p:cNvPr id="10" name="Bent Arrow 9"/>
            <p:cNvSpPr/>
            <p:nvPr/>
          </p:nvSpPr>
          <p:spPr>
            <a:xfrm rot="5400000">
              <a:off x="3613664" y="3625336"/>
              <a:ext cx="545070" cy="609599"/>
            </a:xfrm>
            <a:prstGeom prst="bentArrow">
              <a:avLst>
                <a:gd name="adj1" fmla="val 35000"/>
                <a:gd name="adj2" fmla="val 29762"/>
                <a:gd name="adj3" fmla="val 19285"/>
                <a:gd name="adj4" fmla="val 43750"/>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 name="Freeform 44"/>
            <p:cNvSpPr/>
            <p:nvPr/>
          </p:nvSpPr>
          <p:spPr>
            <a:xfrm>
              <a:off x="3352800" y="4648200"/>
              <a:ext cx="1295400" cy="838200"/>
            </a:xfrm>
            <a:custGeom>
              <a:avLst/>
              <a:gdLst>
                <a:gd name="connsiteX0" fmla="*/ 0 w 1420368"/>
                <a:gd name="connsiteY0" fmla="*/ 0 h 1101090"/>
                <a:gd name="connsiteX1" fmla="*/ 1420368 w 1420368"/>
                <a:gd name="connsiteY1" fmla="*/ 0 h 1101090"/>
                <a:gd name="connsiteX2" fmla="*/ 1420368 w 1420368"/>
                <a:gd name="connsiteY2" fmla="*/ 1101090 h 1101090"/>
                <a:gd name="connsiteX3" fmla="*/ 0 w 1420368"/>
                <a:gd name="connsiteY3" fmla="*/ 1101090 h 1101090"/>
                <a:gd name="connsiteX4" fmla="*/ 0 w 1420368"/>
                <a:gd name="connsiteY4" fmla="*/ 0 h 110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368" h="1101090">
                  <a:moveTo>
                    <a:pt x="0" y="0"/>
                  </a:moveTo>
                  <a:lnTo>
                    <a:pt x="1420368" y="0"/>
                  </a:lnTo>
                  <a:lnTo>
                    <a:pt x="1420368" y="1101090"/>
                  </a:lnTo>
                  <a:lnTo>
                    <a:pt x="0" y="11010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984" tIns="0" rIns="0" bIns="0" numCol="1" spcCol="1270" anchor="t" anchorCtr="0">
              <a:noAutofit/>
            </a:bodyPr>
            <a:lstStyle/>
            <a:p>
              <a:pPr lvl="0" algn="ctr" defTabSz="1733550">
                <a:lnSpc>
                  <a:spcPts val="1500"/>
                </a:lnSpc>
                <a:spcBef>
                  <a:spcPct val="0"/>
                </a:spcBef>
              </a:pPr>
              <a:r>
                <a:rPr lang="en-US" sz="1400" dirty="0" smtClean="0"/>
                <a:t>Publish </a:t>
              </a:r>
            </a:p>
            <a:p>
              <a:pPr lvl="0" algn="ctr" defTabSz="1733550">
                <a:lnSpc>
                  <a:spcPts val="1500"/>
                </a:lnSpc>
                <a:spcBef>
                  <a:spcPct val="0"/>
                </a:spcBef>
              </a:pPr>
              <a:r>
                <a:rPr lang="en-US" sz="1400" b="1" kern="1200" dirty="0" smtClean="0"/>
                <a:t>Competencies</a:t>
              </a:r>
            </a:p>
            <a:p>
              <a:pPr lvl="0" algn="ctr" defTabSz="1733550">
                <a:lnSpc>
                  <a:spcPts val="1500"/>
                </a:lnSpc>
                <a:spcBef>
                  <a:spcPct val="0"/>
                </a:spcBef>
              </a:pPr>
              <a:r>
                <a:rPr lang="en-US" sz="1400" dirty="0" smtClean="0"/>
                <a:t>EA Conference  </a:t>
              </a:r>
              <a:endParaRPr lang="en-US" sz="1400" b="1" kern="1200" dirty="0" smtClean="0"/>
            </a:p>
          </p:txBody>
        </p:sp>
        <p:cxnSp>
          <p:nvCxnSpPr>
            <p:cNvPr id="49" name="Straight Arrow Connector 48"/>
            <p:cNvCxnSpPr/>
            <p:nvPr/>
          </p:nvCxnSpPr>
          <p:spPr>
            <a:xfrm flipV="1">
              <a:off x="3124200" y="4495800"/>
              <a:ext cx="533400" cy="228600"/>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rot="20131016">
              <a:off x="2929418" y="4315236"/>
              <a:ext cx="666336" cy="307777"/>
            </a:xfrm>
            <a:prstGeom prst="rect">
              <a:avLst/>
            </a:prstGeom>
            <a:noFill/>
          </p:spPr>
          <p:txBody>
            <a:bodyPr wrap="none" rtlCol="0">
              <a:spAutoFit/>
            </a:bodyPr>
            <a:lstStyle/>
            <a:p>
              <a:r>
                <a:rPr lang="en-US" sz="1400" b="1" dirty="0" smtClean="0">
                  <a:solidFill>
                    <a:schemeClr val="tx2"/>
                  </a:solidFill>
                </a:rPr>
                <a:t>Merge</a:t>
              </a:r>
              <a:endParaRPr lang="en-US" sz="1400" b="1" dirty="0">
                <a:solidFill>
                  <a:schemeClr val="tx2"/>
                </a:solidFill>
              </a:endParaRPr>
            </a:p>
          </p:txBody>
        </p:sp>
      </p:grpSp>
      <p:grpSp>
        <p:nvGrpSpPr>
          <p:cNvPr id="4" name="Group 65"/>
          <p:cNvGrpSpPr/>
          <p:nvPr/>
        </p:nvGrpSpPr>
        <p:grpSpPr>
          <a:xfrm>
            <a:off x="5916168" y="1889760"/>
            <a:ext cx="3130296" cy="2758440"/>
            <a:chOff x="5916168" y="1889760"/>
            <a:chExt cx="3130296" cy="2758440"/>
          </a:xfrm>
        </p:grpSpPr>
        <p:sp>
          <p:nvSpPr>
            <p:cNvPr id="29" name="TextBox 28"/>
            <p:cNvSpPr txBox="1"/>
            <p:nvPr/>
          </p:nvSpPr>
          <p:spPr>
            <a:xfrm rot="21305945">
              <a:off x="5976647" y="3652989"/>
              <a:ext cx="1191352" cy="307777"/>
            </a:xfrm>
            <a:prstGeom prst="rect">
              <a:avLst/>
            </a:prstGeom>
            <a:noFill/>
          </p:spPr>
          <p:txBody>
            <a:bodyPr wrap="none" rtlCol="0">
              <a:spAutoFit/>
            </a:bodyPr>
            <a:lstStyle/>
            <a:p>
              <a:r>
                <a:rPr lang="en-US" sz="1400" dirty="0" smtClean="0"/>
                <a:t>Career Path</a:t>
              </a:r>
              <a:endParaRPr lang="en-US" sz="1400" b="1" dirty="0"/>
            </a:p>
          </p:txBody>
        </p:sp>
        <p:sp>
          <p:nvSpPr>
            <p:cNvPr id="19" name="TextBox 18"/>
            <p:cNvSpPr txBox="1"/>
            <p:nvPr/>
          </p:nvSpPr>
          <p:spPr>
            <a:xfrm>
              <a:off x="7674864" y="4171146"/>
              <a:ext cx="1371600" cy="477054"/>
            </a:xfrm>
            <a:prstGeom prst="rect">
              <a:avLst/>
            </a:prstGeom>
            <a:solidFill>
              <a:schemeClr val="bg1">
                <a:lumMod val="65000"/>
              </a:schemeClr>
            </a:solidFill>
          </p:spPr>
          <p:txBody>
            <a:bodyPr wrap="square" rtlCol="0">
              <a:spAutoFit/>
            </a:bodyPr>
            <a:lstStyle/>
            <a:p>
              <a:pPr algn="ctr">
                <a:lnSpc>
                  <a:spcPts val="1500"/>
                </a:lnSpc>
              </a:pPr>
              <a:r>
                <a:rPr lang="en-US" sz="1400" b="1" dirty="0" smtClean="0">
                  <a:solidFill>
                    <a:schemeClr val="tx2"/>
                  </a:solidFill>
                </a:rPr>
                <a:t>Approved</a:t>
              </a:r>
            </a:p>
            <a:p>
              <a:pPr algn="ctr">
                <a:lnSpc>
                  <a:spcPts val="1500"/>
                </a:lnSpc>
              </a:pPr>
              <a:r>
                <a:rPr lang="en-US" sz="1400" dirty="0" smtClean="0">
                  <a:solidFill>
                    <a:schemeClr val="tx2"/>
                  </a:solidFill>
                </a:rPr>
                <a:t>Certification</a:t>
              </a:r>
              <a:endParaRPr lang="en-US" sz="1400" b="1" dirty="0" smtClean="0">
                <a:solidFill>
                  <a:schemeClr val="tx2"/>
                </a:solidFill>
              </a:endParaRPr>
            </a:p>
          </p:txBody>
        </p:sp>
        <p:sp>
          <p:nvSpPr>
            <p:cNvPr id="23" name="Rounded Rectangle 22"/>
            <p:cNvSpPr/>
            <p:nvPr/>
          </p:nvSpPr>
          <p:spPr>
            <a:xfrm>
              <a:off x="5916168" y="1889760"/>
              <a:ext cx="1289304" cy="1310640"/>
            </a:xfrm>
            <a:prstGeom prst="roundRect">
              <a:avLst/>
            </a:prstGeom>
            <a:solidFill>
              <a:schemeClr val="bg1">
                <a:lumMod val="65000"/>
              </a:schemeClr>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r>
                <a:rPr lang="en-US" sz="1050" b="1" u="sng" dirty="0" smtClean="0">
                  <a:solidFill>
                    <a:schemeClr val="tx1"/>
                  </a:solidFill>
                </a:rPr>
                <a:t>OBJECTIVE</a:t>
              </a:r>
              <a:r>
                <a:rPr lang="en-US" sz="1050" b="1" dirty="0" smtClean="0">
                  <a:solidFill>
                    <a:schemeClr val="tx1"/>
                  </a:solidFill>
                </a:rPr>
                <a:t>:</a:t>
              </a:r>
              <a:r>
                <a:rPr lang="en-US" sz="1050" b="1" u="sng" dirty="0" smtClean="0">
                  <a:solidFill>
                    <a:schemeClr val="tx1"/>
                  </a:solidFill>
                </a:rPr>
                <a:t> </a:t>
              </a:r>
              <a:r>
                <a:rPr lang="en-US" sz="1050" b="1" dirty="0" smtClean="0">
                  <a:solidFill>
                    <a:schemeClr val="tx1"/>
                  </a:solidFill>
                </a:rPr>
                <a:t>Publish, implement DoD  Architect’s Career Path</a:t>
              </a:r>
            </a:p>
          </p:txBody>
        </p:sp>
        <p:sp>
          <p:nvSpPr>
            <p:cNvPr id="24" name="Bent Arrow 23"/>
            <p:cNvSpPr/>
            <p:nvPr/>
          </p:nvSpPr>
          <p:spPr>
            <a:xfrm rot="5400000">
              <a:off x="8150352" y="2590800"/>
              <a:ext cx="1066800" cy="457200"/>
            </a:xfrm>
            <a:prstGeom prst="bentArrow">
              <a:avLst>
                <a:gd name="adj1" fmla="val 50000"/>
                <a:gd name="adj2" fmla="val 50000"/>
                <a:gd name="adj3" fmla="val 25000"/>
                <a:gd name="adj4" fmla="val 43750"/>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6" name="Flowchart: Decision 55"/>
            <p:cNvSpPr/>
            <p:nvPr/>
          </p:nvSpPr>
          <p:spPr>
            <a:xfrm>
              <a:off x="8378952" y="3425952"/>
              <a:ext cx="609600" cy="612648"/>
            </a:xfrm>
            <a:prstGeom prst="flowChartDecision">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p:cNvCxnSpPr/>
            <p:nvPr/>
          </p:nvCxnSpPr>
          <p:spPr>
            <a:xfrm flipV="1">
              <a:off x="6099048" y="3886200"/>
              <a:ext cx="914400" cy="76200"/>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64"/>
          <p:cNvGrpSpPr/>
          <p:nvPr/>
        </p:nvGrpSpPr>
        <p:grpSpPr>
          <a:xfrm>
            <a:off x="3679372" y="2072640"/>
            <a:ext cx="2639132" cy="2880360"/>
            <a:chOff x="3679372" y="2072640"/>
            <a:chExt cx="2639132" cy="2880360"/>
          </a:xfrm>
        </p:grpSpPr>
        <p:sp>
          <p:nvSpPr>
            <p:cNvPr id="39" name="Oval 38"/>
            <p:cNvSpPr/>
            <p:nvPr/>
          </p:nvSpPr>
          <p:spPr>
            <a:xfrm>
              <a:off x="5224272" y="3695700"/>
              <a:ext cx="883920" cy="571500"/>
            </a:xfrm>
            <a:prstGeom prst="ellipse">
              <a:avLst/>
            </a:prstGeom>
            <a:solidFill>
              <a:schemeClr val="accent2">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11" name="Rounded Rectangle 10"/>
            <p:cNvSpPr/>
            <p:nvPr/>
          </p:nvSpPr>
          <p:spPr>
            <a:xfrm>
              <a:off x="3679372" y="2072640"/>
              <a:ext cx="1892372" cy="1356360"/>
            </a:xfrm>
            <a:prstGeom prst="roundRect">
              <a:avLst/>
            </a:prstGeom>
            <a:solidFill>
              <a:schemeClr val="accent2">
                <a:lumMod val="75000"/>
              </a:schemeClr>
            </a:solidFill>
          </p:spPr>
          <p:style>
            <a:lnRef idx="3">
              <a:schemeClr val="lt1"/>
            </a:lnRef>
            <a:fillRef idx="1">
              <a:schemeClr val="accent2"/>
            </a:fillRef>
            <a:effectRef idx="1">
              <a:schemeClr val="accent2"/>
            </a:effectRef>
            <a:fontRef idx="minor">
              <a:schemeClr val="lt1"/>
            </a:fontRef>
          </p:style>
          <p:txBody>
            <a:bodyPr rtlCol="0" anchor="ctr"/>
            <a:lstStyle/>
            <a:p>
              <a:pPr marL="109538" indent="-109538"/>
              <a:r>
                <a:rPr lang="en-US" sz="1000" b="1" u="sng" dirty="0" smtClean="0"/>
                <a:t>OBJECTIVE</a:t>
              </a:r>
              <a:r>
                <a:rPr lang="en-US" sz="1000" b="1" dirty="0" smtClean="0">
                  <a:solidFill>
                    <a:schemeClr val="bg1"/>
                  </a:solidFill>
                </a:rPr>
                <a:t>: Complete</a:t>
              </a:r>
              <a:r>
                <a:rPr lang="en-US" sz="1000" dirty="0" smtClean="0">
                  <a:solidFill>
                    <a:schemeClr val="bg1"/>
                  </a:solidFill>
                </a:rPr>
                <a:t> DoD Architect’s Competency Framework</a:t>
              </a:r>
              <a:r>
                <a:rPr lang="en-US" sz="1000" b="1" dirty="0" smtClean="0">
                  <a:solidFill>
                    <a:schemeClr val="bg1"/>
                  </a:solidFill>
                </a:rPr>
                <a:t> Version 2.0</a:t>
              </a:r>
            </a:p>
            <a:p>
              <a:pPr marL="109538" indent="-109538"/>
              <a:r>
                <a:rPr lang="en-US" sz="1000" dirty="0" smtClean="0">
                  <a:solidFill>
                    <a:schemeClr val="bg1"/>
                  </a:solidFill>
                </a:rPr>
                <a:t>Engage Industry and Academia </a:t>
              </a:r>
              <a:endParaRPr lang="en-US" sz="1000" b="1" dirty="0" smtClean="0">
                <a:solidFill>
                  <a:schemeClr val="bg1"/>
                </a:solidFill>
              </a:endParaRPr>
            </a:p>
          </p:txBody>
        </p:sp>
        <p:sp>
          <p:nvSpPr>
            <p:cNvPr id="12" name="Bent Arrow 11"/>
            <p:cNvSpPr/>
            <p:nvPr/>
          </p:nvSpPr>
          <p:spPr>
            <a:xfrm rot="5400000">
              <a:off x="5448300" y="3086100"/>
              <a:ext cx="685800" cy="457200"/>
            </a:xfrm>
            <a:prstGeom prst="bentArrow">
              <a:avLst>
                <a:gd name="adj1" fmla="val 36429"/>
                <a:gd name="adj2" fmla="val 39761"/>
                <a:gd name="adj3" fmla="val 25000"/>
                <a:gd name="adj4" fmla="val 43750"/>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Freeform 45"/>
            <p:cNvSpPr/>
            <p:nvPr/>
          </p:nvSpPr>
          <p:spPr>
            <a:xfrm>
              <a:off x="5023104" y="4343400"/>
              <a:ext cx="1295400" cy="609600"/>
            </a:xfrm>
            <a:custGeom>
              <a:avLst/>
              <a:gdLst>
                <a:gd name="connsiteX0" fmla="*/ 0 w 1420368"/>
                <a:gd name="connsiteY0" fmla="*/ 0 h 1101090"/>
                <a:gd name="connsiteX1" fmla="*/ 1420368 w 1420368"/>
                <a:gd name="connsiteY1" fmla="*/ 0 h 1101090"/>
                <a:gd name="connsiteX2" fmla="*/ 1420368 w 1420368"/>
                <a:gd name="connsiteY2" fmla="*/ 1101090 h 1101090"/>
                <a:gd name="connsiteX3" fmla="*/ 0 w 1420368"/>
                <a:gd name="connsiteY3" fmla="*/ 1101090 h 1101090"/>
                <a:gd name="connsiteX4" fmla="*/ 0 w 1420368"/>
                <a:gd name="connsiteY4" fmla="*/ 0 h 1101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0368" h="1101090">
                  <a:moveTo>
                    <a:pt x="0" y="0"/>
                  </a:moveTo>
                  <a:lnTo>
                    <a:pt x="1420368" y="0"/>
                  </a:lnTo>
                  <a:lnTo>
                    <a:pt x="1420368" y="1101090"/>
                  </a:lnTo>
                  <a:lnTo>
                    <a:pt x="0" y="110109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3984" tIns="0" rIns="0" bIns="0" numCol="1" spcCol="1270" anchor="t" anchorCtr="0">
              <a:noAutofit/>
            </a:bodyPr>
            <a:lstStyle/>
            <a:p>
              <a:pPr lvl="0" algn="ctr" defTabSz="1733550">
                <a:lnSpc>
                  <a:spcPts val="1500"/>
                </a:lnSpc>
                <a:spcBef>
                  <a:spcPct val="0"/>
                </a:spcBef>
              </a:pPr>
              <a:r>
                <a:rPr lang="en-US" sz="1400" dirty="0" smtClean="0"/>
                <a:t>Competencies</a:t>
              </a:r>
              <a:endParaRPr lang="en-US" sz="1400" b="1" kern="1200" dirty="0" smtClean="0"/>
            </a:p>
            <a:p>
              <a:pPr lvl="0" algn="ctr" defTabSz="1733550">
                <a:lnSpc>
                  <a:spcPts val="1500"/>
                </a:lnSpc>
                <a:spcBef>
                  <a:spcPct val="0"/>
                </a:spcBef>
              </a:pPr>
              <a:r>
                <a:rPr lang="en-US" sz="1400" b="1" kern="1200" dirty="0" smtClean="0"/>
                <a:t>v2.0</a:t>
              </a:r>
            </a:p>
            <a:p>
              <a:pPr lvl="0" algn="ctr" defTabSz="1733550">
                <a:lnSpc>
                  <a:spcPts val="1500"/>
                </a:lnSpc>
                <a:spcBef>
                  <a:spcPct val="0"/>
                </a:spcBef>
              </a:pPr>
              <a:endParaRPr lang="en-US" sz="1400" b="1" kern="1200" dirty="0"/>
            </a:p>
          </p:txBody>
        </p:sp>
        <p:cxnSp>
          <p:nvCxnSpPr>
            <p:cNvPr id="31" name="Straight Arrow Connector 30"/>
            <p:cNvCxnSpPr/>
            <p:nvPr/>
          </p:nvCxnSpPr>
          <p:spPr>
            <a:xfrm flipV="1">
              <a:off x="4419600" y="4114800"/>
              <a:ext cx="838200" cy="152400"/>
            </a:xfrm>
            <a:prstGeom prst="straightConnector1">
              <a:avLst/>
            </a:prstGeom>
            <a:ln w="28575">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rot="20937220">
              <a:off x="4348967" y="3892215"/>
              <a:ext cx="731290" cy="307777"/>
            </a:xfrm>
            <a:prstGeom prst="rect">
              <a:avLst/>
            </a:prstGeom>
            <a:noFill/>
          </p:spPr>
          <p:txBody>
            <a:bodyPr wrap="none" rtlCol="0">
              <a:spAutoFit/>
            </a:bodyPr>
            <a:lstStyle/>
            <a:p>
              <a:r>
                <a:rPr lang="en-US" sz="1400" b="1" dirty="0" smtClean="0">
                  <a:solidFill>
                    <a:schemeClr val="tx2"/>
                  </a:solidFill>
                </a:rPr>
                <a:t>Refine</a:t>
              </a:r>
              <a:endParaRPr lang="en-US" sz="1400" b="1" dirty="0">
                <a:solidFill>
                  <a:schemeClr val="tx2"/>
                </a:solidFill>
              </a:endParaRPr>
            </a:p>
          </p:txBody>
        </p:sp>
      </p:grpSp>
      <p:sp>
        <p:nvSpPr>
          <p:cNvPr id="48" name="TextBox 47"/>
          <p:cNvSpPr txBox="1"/>
          <p:nvPr/>
        </p:nvSpPr>
        <p:spPr>
          <a:xfrm>
            <a:off x="3356914" y="5949696"/>
            <a:ext cx="1225015" cy="267253"/>
          </a:xfrm>
          <a:prstGeom prst="rect">
            <a:avLst/>
          </a:prstGeom>
          <a:noFill/>
        </p:spPr>
        <p:txBody>
          <a:bodyPr wrap="none" rtlCol="0">
            <a:spAutoFit/>
          </a:bodyPr>
          <a:lstStyle/>
          <a:p>
            <a:pPr lvl="0" algn="ctr" defTabSz="1733550">
              <a:lnSpc>
                <a:spcPts val="1500"/>
              </a:lnSpc>
            </a:pPr>
            <a:r>
              <a:rPr lang="en-US" sz="1050" dirty="0" smtClean="0"/>
              <a:t>EA Conference  </a:t>
            </a:r>
          </a:p>
        </p:txBody>
      </p:sp>
      <p:sp>
        <p:nvSpPr>
          <p:cNvPr id="50" name="TextBox 49"/>
          <p:cNvSpPr txBox="1"/>
          <p:nvPr/>
        </p:nvSpPr>
        <p:spPr>
          <a:xfrm>
            <a:off x="4667554" y="5955792"/>
            <a:ext cx="1225015" cy="267253"/>
          </a:xfrm>
          <a:prstGeom prst="rect">
            <a:avLst/>
          </a:prstGeom>
          <a:noFill/>
        </p:spPr>
        <p:txBody>
          <a:bodyPr wrap="none" rtlCol="0">
            <a:spAutoFit/>
          </a:bodyPr>
          <a:lstStyle/>
          <a:p>
            <a:pPr lvl="0" algn="ctr" defTabSz="1733550">
              <a:lnSpc>
                <a:spcPts val="1500"/>
              </a:lnSpc>
            </a:pPr>
            <a:r>
              <a:rPr lang="en-US" sz="1050" dirty="0" smtClean="0"/>
              <a:t>EA Conference  </a:t>
            </a:r>
          </a:p>
        </p:txBody>
      </p:sp>
      <p:sp>
        <p:nvSpPr>
          <p:cNvPr id="54" name="TextBox 53"/>
          <p:cNvSpPr txBox="1"/>
          <p:nvPr/>
        </p:nvSpPr>
        <p:spPr>
          <a:xfrm>
            <a:off x="5874562" y="5955792"/>
            <a:ext cx="1225015" cy="267253"/>
          </a:xfrm>
          <a:prstGeom prst="rect">
            <a:avLst/>
          </a:prstGeom>
          <a:noFill/>
        </p:spPr>
        <p:txBody>
          <a:bodyPr wrap="none" rtlCol="0">
            <a:spAutoFit/>
          </a:bodyPr>
          <a:lstStyle/>
          <a:p>
            <a:pPr lvl="0" algn="ctr" defTabSz="1733550">
              <a:lnSpc>
                <a:spcPts val="1500"/>
              </a:lnSpc>
            </a:pPr>
            <a:r>
              <a:rPr lang="en-US" sz="1050" dirty="0" smtClean="0"/>
              <a:t>EA Conference  </a:t>
            </a:r>
          </a:p>
        </p:txBody>
      </p:sp>
      <p:sp>
        <p:nvSpPr>
          <p:cNvPr id="55" name="TextBox 54"/>
          <p:cNvSpPr txBox="1"/>
          <p:nvPr/>
        </p:nvSpPr>
        <p:spPr>
          <a:xfrm>
            <a:off x="1899970" y="5980176"/>
            <a:ext cx="1225015" cy="267253"/>
          </a:xfrm>
          <a:prstGeom prst="rect">
            <a:avLst/>
          </a:prstGeom>
          <a:noFill/>
        </p:spPr>
        <p:txBody>
          <a:bodyPr wrap="none" rtlCol="0">
            <a:spAutoFit/>
          </a:bodyPr>
          <a:lstStyle/>
          <a:p>
            <a:pPr lvl="0" algn="ctr" defTabSz="1733550">
              <a:lnSpc>
                <a:spcPts val="1500"/>
              </a:lnSpc>
            </a:pPr>
            <a:r>
              <a:rPr lang="en-US" sz="1050" dirty="0" smtClean="0"/>
              <a:t>EA Conference  </a:t>
            </a:r>
          </a:p>
        </p:txBody>
      </p:sp>
      <p:sp>
        <p:nvSpPr>
          <p:cNvPr id="58" name="TextBox 57"/>
          <p:cNvSpPr txBox="1"/>
          <p:nvPr/>
        </p:nvSpPr>
        <p:spPr>
          <a:xfrm>
            <a:off x="7095744" y="6241780"/>
            <a:ext cx="697627" cy="369332"/>
          </a:xfrm>
          <a:prstGeom prst="rect">
            <a:avLst/>
          </a:prstGeom>
          <a:noFill/>
        </p:spPr>
        <p:txBody>
          <a:bodyPr wrap="none" rtlCol="0">
            <a:spAutoFit/>
          </a:bodyPr>
          <a:lstStyle/>
          <a:p>
            <a:r>
              <a:rPr lang="en-US" dirty="0" smtClean="0"/>
              <a:t>2012</a:t>
            </a:r>
            <a:endParaRPr lang="en-US" dirty="0"/>
          </a:p>
        </p:txBody>
      </p:sp>
      <p:sp>
        <p:nvSpPr>
          <p:cNvPr id="59" name="Rounded Rectangle 58"/>
          <p:cNvSpPr/>
          <p:nvPr/>
        </p:nvSpPr>
        <p:spPr>
          <a:xfrm>
            <a:off x="7226808" y="1773936"/>
            <a:ext cx="1289304" cy="1310640"/>
          </a:xfrm>
          <a:prstGeom prst="roundRect">
            <a:avLst/>
          </a:prstGeom>
          <a:solidFill>
            <a:srgbClr val="92D050">
              <a:alpha val="34000"/>
            </a:srgbClr>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r>
              <a:rPr lang="en-US" sz="1050" b="1" u="sng" dirty="0" smtClean="0">
                <a:solidFill>
                  <a:schemeClr val="tx1"/>
                </a:solidFill>
              </a:rPr>
              <a:t>OBJECTIVE</a:t>
            </a:r>
            <a:r>
              <a:rPr lang="en-US" sz="1050" b="1" dirty="0" smtClean="0">
                <a:solidFill>
                  <a:schemeClr val="tx1"/>
                </a:solidFill>
              </a:rPr>
              <a:t>:</a:t>
            </a:r>
            <a:r>
              <a:rPr lang="en-US" sz="1050" b="1" u="sng" dirty="0" smtClean="0">
                <a:solidFill>
                  <a:schemeClr val="tx1"/>
                </a:solidFill>
              </a:rPr>
              <a:t> </a:t>
            </a:r>
            <a:r>
              <a:rPr lang="en-US" sz="1050" b="1" dirty="0" smtClean="0">
                <a:solidFill>
                  <a:schemeClr val="tx1"/>
                </a:solidFill>
              </a:rPr>
              <a:t>Publish, implement DoD  Architect’s Career Path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2)">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amond(out)">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Way Ahead</a:t>
            </a:r>
            <a:endParaRPr lang="en-US" b="1" dirty="0"/>
          </a:p>
        </p:txBody>
      </p:sp>
      <p:sp>
        <p:nvSpPr>
          <p:cNvPr id="3" name="Content Placeholder 2"/>
          <p:cNvSpPr>
            <a:spLocks noGrp="1"/>
          </p:cNvSpPr>
          <p:nvPr>
            <p:ph idx="1"/>
          </p:nvPr>
        </p:nvSpPr>
        <p:spPr>
          <a:xfrm>
            <a:off x="889000" y="1744584"/>
            <a:ext cx="7797800" cy="4525963"/>
          </a:xfrm>
        </p:spPr>
        <p:txBody>
          <a:bodyPr/>
          <a:lstStyle/>
          <a:p>
            <a:pPr>
              <a:spcAft>
                <a:spcPts val="1200"/>
              </a:spcAft>
            </a:pPr>
            <a:r>
              <a:rPr lang="en-US" dirty="0" smtClean="0"/>
              <a:t>Surveying</a:t>
            </a:r>
          </a:p>
          <a:p>
            <a:pPr>
              <a:spcAft>
                <a:spcPts val="1200"/>
              </a:spcAft>
            </a:pPr>
            <a:r>
              <a:rPr lang="en-US" dirty="0" smtClean="0"/>
              <a:t>Research Analysis</a:t>
            </a:r>
          </a:p>
          <a:p>
            <a:pPr>
              <a:spcAft>
                <a:spcPts val="1200"/>
              </a:spcAft>
            </a:pPr>
            <a:r>
              <a:rPr lang="en-US" dirty="0" smtClean="0"/>
              <a:t>Build Partnerships</a:t>
            </a:r>
          </a:p>
          <a:p>
            <a:pPr>
              <a:spcAft>
                <a:spcPts val="1200"/>
              </a:spcAft>
            </a:pPr>
            <a:r>
              <a:rPr lang="en-US" dirty="0" smtClean="0"/>
              <a:t>Career Path Guidance Document</a:t>
            </a:r>
          </a:p>
          <a:p>
            <a:pPr>
              <a:spcAft>
                <a:spcPts val="1200"/>
              </a:spcAft>
            </a:pPr>
            <a:r>
              <a:rPr lang="en-US" dirty="0" smtClean="0"/>
              <a:t>Career Path White Paper</a:t>
            </a:r>
          </a:p>
          <a:p>
            <a:pPr>
              <a:spcAft>
                <a:spcPts val="1200"/>
              </a:spcAft>
            </a:pPr>
            <a:r>
              <a:rPr lang="en-US" dirty="0" smtClean="0"/>
              <a:t>Competency Framework v 3.0</a:t>
            </a:r>
          </a:p>
          <a:p>
            <a:endParaRPr lang="en-US" dirty="0"/>
          </a:p>
        </p:txBody>
      </p:sp>
      <p:sp>
        <p:nvSpPr>
          <p:cNvPr id="4" name="Footer Placeholder 3"/>
          <p:cNvSpPr>
            <a:spLocks noGrp="1"/>
          </p:cNvSpPr>
          <p:nvPr>
            <p:ph type="ftr" sz="quarter" idx="11"/>
          </p:nvPr>
        </p:nvSpPr>
        <p:spPr/>
        <p:txBody>
          <a:bodyPr/>
          <a:lstStyle/>
          <a:p>
            <a:pPr>
              <a:defRPr/>
            </a:pPr>
            <a:r>
              <a:rPr lang="en-US" smtClean="0"/>
              <a:t>UNCLASSIFIED</a:t>
            </a:r>
            <a:endParaRPr lang="en-US"/>
          </a:p>
        </p:txBody>
      </p:sp>
      <p:sp>
        <p:nvSpPr>
          <p:cNvPr id="5" name="Slide Number Placeholder 4"/>
          <p:cNvSpPr>
            <a:spLocks noGrp="1"/>
          </p:cNvSpPr>
          <p:nvPr>
            <p:ph type="sldNum" sz="quarter" idx="4294967295"/>
          </p:nvPr>
        </p:nvSpPr>
        <p:spPr>
          <a:xfrm>
            <a:off x="6553200" y="6245225"/>
            <a:ext cx="2133600" cy="476250"/>
          </a:xfrm>
          <a:prstGeom prst="rect">
            <a:avLst/>
          </a:prstGeom>
        </p:spPr>
        <p:txBody>
          <a:bodyPr/>
          <a:lstStyle/>
          <a:p>
            <a:pPr>
              <a:defRPr/>
            </a:pPr>
            <a:fld id="{1C09438B-C0E0-452C-B377-2CAA1B4BB8B2}" type="slidenum">
              <a:rPr lang="en-US" smtClean="0"/>
              <a:pPr>
                <a:defRPr/>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906" y="274638"/>
            <a:ext cx="7506494" cy="968375"/>
          </a:xfrm>
        </p:spPr>
        <p:txBody>
          <a:bodyPr/>
          <a:lstStyle/>
          <a:p>
            <a:r>
              <a:rPr lang="en-US" dirty="0" smtClean="0"/>
              <a:t>Education </a:t>
            </a:r>
            <a:r>
              <a:rPr lang="en-US" dirty="0"/>
              <a:t>&amp;</a:t>
            </a:r>
            <a:r>
              <a:rPr lang="en-US" dirty="0" smtClean="0"/>
              <a:t> Training Partnerships</a:t>
            </a:r>
            <a:endParaRPr lang="en-US" b="1" dirty="0"/>
          </a:p>
        </p:txBody>
      </p:sp>
      <p:sp>
        <p:nvSpPr>
          <p:cNvPr id="3" name="Content Placeholder 2"/>
          <p:cNvSpPr>
            <a:spLocks noGrp="1"/>
          </p:cNvSpPr>
          <p:nvPr>
            <p:ph idx="1"/>
          </p:nvPr>
        </p:nvSpPr>
        <p:spPr>
          <a:xfrm>
            <a:off x="889000" y="1744584"/>
            <a:ext cx="7797800" cy="4525963"/>
          </a:xfrm>
        </p:spPr>
        <p:txBody>
          <a:bodyPr/>
          <a:lstStyle/>
          <a:p>
            <a:pPr>
              <a:spcAft>
                <a:spcPts val="1200"/>
              </a:spcAft>
            </a:pPr>
            <a:r>
              <a:rPr lang="en-US" sz="2800" dirty="0" smtClean="0"/>
              <a:t>National Defense University</a:t>
            </a:r>
          </a:p>
          <a:p>
            <a:pPr>
              <a:spcAft>
                <a:spcPts val="1200"/>
              </a:spcAft>
            </a:pPr>
            <a:r>
              <a:rPr lang="en-US" sz="2800" dirty="0" smtClean="0"/>
              <a:t>DoD Defense Universities</a:t>
            </a:r>
          </a:p>
          <a:p>
            <a:pPr>
              <a:spcAft>
                <a:spcPts val="1200"/>
              </a:spcAft>
            </a:pPr>
            <a:r>
              <a:rPr lang="en-US" sz="2800" dirty="0" smtClean="0"/>
              <a:t>Penn State/George Mason University </a:t>
            </a:r>
          </a:p>
          <a:p>
            <a:pPr>
              <a:spcAft>
                <a:spcPts val="1200"/>
              </a:spcAft>
            </a:pPr>
            <a:r>
              <a:rPr lang="en-US" sz="2800" dirty="0" smtClean="0"/>
              <a:t>FEAC</a:t>
            </a:r>
          </a:p>
          <a:p>
            <a:pPr>
              <a:spcAft>
                <a:spcPts val="1200"/>
              </a:spcAft>
            </a:pPr>
            <a:r>
              <a:rPr lang="en-US" sz="2800" dirty="0" smtClean="0"/>
              <a:t>EA-SIG</a:t>
            </a:r>
          </a:p>
          <a:p>
            <a:pPr>
              <a:spcAft>
                <a:spcPts val="1200"/>
              </a:spcAft>
            </a:pPr>
            <a:r>
              <a:rPr lang="en-US" sz="2800" dirty="0" smtClean="0"/>
              <a:t>Tool Vendors</a:t>
            </a:r>
          </a:p>
          <a:p>
            <a:pPr>
              <a:spcAft>
                <a:spcPts val="1200"/>
              </a:spcAft>
            </a:pPr>
            <a:r>
              <a:rPr lang="en-US" sz="2800" dirty="0" smtClean="0"/>
              <a:t>Office of Management and Budget (OMB)</a:t>
            </a:r>
          </a:p>
          <a:p>
            <a:pPr>
              <a:spcAft>
                <a:spcPts val="1200"/>
              </a:spcAft>
            </a:pPr>
            <a:endParaRPr lang="en-US" dirty="0" smtClean="0"/>
          </a:p>
          <a:p>
            <a:pPr>
              <a:spcAft>
                <a:spcPts val="1200"/>
              </a:spcAft>
            </a:pPr>
            <a:endParaRPr lang="en-US" dirty="0"/>
          </a:p>
        </p:txBody>
      </p:sp>
      <p:sp>
        <p:nvSpPr>
          <p:cNvPr id="4" name="Footer Placeholder 3"/>
          <p:cNvSpPr>
            <a:spLocks noGrp="1"/>
          </p:cNvSpPr>
          <p:nvPr>
            <p:ph type="ftr" sz="quarter" idx="11"/>
          </p:nvPr>
        </p:nvSpPr>
        <p:spPr/>
        <p:txBody>
          <a:bodyPr/>
          <a:lstStyle/>
          <a:p>
            <a:pPr>
              <a:defRPr/>
            </a:pPr>
            <a:r>
              <a:rPr lang="en-US" dirty="0" smtClean="0"/>
              <a:t>UNCLASSIFIED</a:t>
            </a:r>
            <a:endParaRPr lang="en-US" dirty="0"/>
          </a:p>
        </p:txBody>
      </p:sp>
      <p:sp>
        <p:nvSpPr>
          <p:cNvPr id="5" name="Slide Number Placeholder 4"/>
          <p:cNvSpPr>
            <a:spLocks noGrp="1"/>
          </p:cNvSpPr>
          <p:nvPr>
            <p:ph type="sldNum" sz="quarter" idx="4294967295"/>
          </p:nvPr>
        </p:nvSpPr>
        <p:spPr>
          <a:xfrm>
            <a:off x="6553200" y="6245225"/>
            <a:ext cx="2133600" cy="476250"/>
          </a:xfrm>
          <a:prstGeom prst="rect">
            <a:avLst/>
          </a:prstGeom>
        </p:spPr>
        <p:txBody>
          <a:bodyPr/>
          <a:lstStyle/>
          <a:p>
            <a:pPr>
              <a:defRPr/>
            </a:pPr>
            <a:fld id="{1C09438B-C0E0-452C-B377-2CAA1B4BB8B2}" type="slidenum">
              <a:rPr lang="en-US" smtClean="0"/>
              <a:pPr>
                <a:defRPr/>
              </a:pPr>
              <a:t>13</a:t>
            </a:fld>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p:cNvPicPr>
            <a:picLocks noChangeAspect="1" noChangeArrowheads="1"/>
          </p:cNvPicPr>
          <p:nvPr/>
        </p:nvPicPr>
        <p:blipFill>
          <a:blip r:embed="rId2" cstate="print"/>
          <a:srcRect/>
          <a:stretch>
            <a:fillRect/>
          </a:stretch>
        </p:blipFill>
        <p:spPr bwMode="auto">
          <a:xfrm>
            <a:off x="6109650" y="4740830"/>
            <a:ext cx="2963845" cy="2072252"/>
          </a:xfrm>
          <a:prstGeom prst="rect">
            <a:avLst/>
          </a:prstGeom>
          <a:noFill/>
          <a:ln w="9525">
            <a:noFill/>
            <a:miter lim="800000"/>
            <a:headEnd/>
            <a:tailEnd/>
          </a:ln>
        </p:spPr>
      </p:pic>
      <p:sp>
        <p:nvSpPr>
          <p:cNvPr id="2051" name="TextBox 5"/>
          <p:cNvSpPr txBox="1">
            <a:spLocks noChangeArrowheads="1"/>
          </p:cNvSpPr>
          <p:nvPr/>
        </p:nvSpPr>
        <p:spPr bwMode="auto">
          <a:xfrm>
            <a:off x="304800" y="152401"/>
            <a:ext cx="8610600" cy="1077218"/>
          </a:xfrm>
          <a:prstGeom prst="rect">
            <a:avLst/>
          </a:prstGeom>
          <a:noFill/>
          <a:ln w="9525">
            <a:noFill/>
            <a:miter lim="800000"/>
            <a:headEnd/>
            <a:tailEnd/>
          </a:ln>
        </p:spPr>
        <p:txBody>
          <a:bodyPr>
            <a:spAutoFit/>
          </a:bodyPr>
          <a:lstStyle/>
          <a:p>
            <a:pPr algn="ctr"/>
            <a:r>
              <a:rPr lang="en-US" sz="3200" b="1" dirty="0"/>
              <a:t>Enterprise </a:t>
            </a:r>
            <a:r>
              <a:rPr lang="en-US" sz="3200" b="1" dirty="0" smtClean="0"/>
              <a:t>Architecture</a:t>
            </a:r>
            <a:r>
              <a:rPr lang="en-US" sz="3200" b="1" dirty="0"/>
              <a:t/>
            </a:r>
            <a:br>
              <a:rPr lang="en-US" sz="3200" b="1" dirty="0"/>
            </a:br>
            <a:r>
              <a:rPr lang="en-US" sz="3200" b="1" dirty="0" smtClean="0"/>
              <a:t>Fundamentals </a:t>
            </a:r>
            <a:r>
              <a:rPr lang="en-US" sz="3200" b="1" dirty="0"/>
              <a:t>Course </a:t>
            </a:r>
            <a:endParaRPr lang="en-US" sz="3200" dirty="0"/>
          </a:p>
        </p:txBody>
      </p:sp>
      <p:sp>
        <p:nvSpPr>
          <p:cNvPr id="2052" name="TextBox 6"/>
          <p:cNvSpPr txBox="1">
            <a:spLocks noChangeArrowheads="1"/>
          </p:cNvSpPr>
          <p:nvPr/>
        </p:nvSpPr>
        <p:spPr bwMode="auto">
          <a:xfrm>
            <a:off x="518623" y="3579128"/>
            <a:ext cx="8458200" cy="1754326"/>
          </a:xfrm>
          <a:prstGeom prst="rect">
            <a:avLst/>
          </a:prstGeom>
          <a:noFill/>
          <a:ln w="9525">
            <a:noFill/>
            <a:miter lim="800000"/>
            <a:headEnd/>
            <a:tailEnd/>
          </a:ln>
        </p:spPr>
        <p:txBody>
          <a:bodyPr wrap="square">
            <a:spAutoFit/>
          </a:bodyPr>
          <a:lstStyle/>
          <a:p>
            <a:r>
              <a:rPr lang="en-US" b="1" dirty="0">
                <a:latin typeface="Calibri" pitchFamily="34" charset="0"/>
              </a:rPr>
              <a:t>Special points of interest of this training experience: </a:t>
            </a:r>
          </a:p>
          <a:p>
            <a:pPr marL="225425" indent="-225425">
              <a:buFont typeface="Arial" charset="0"/>
              <a:buChar char="•"/>
            </a:pPr>
            <a:r>
              <a:rPr lang="en-US" dirty="0">
                <a:latin typeface="Calibri" pitchFamily="34" charset="0"/>
              </a:rPr>
              <a:t> Gain understanding of </a:t>
            </a:r>
            <a:r>
              <a:rPr lang="en-US" dirty="0" err="1">
                <a:latin typeface="Calibri" pitchFamily="34" charset="0"/>
              </a:rPr>
              <a:t>DoD’s</a:t>
            </a:r>
            <a:r>
              <a:rPr lang="en-US" dirty="0">
                <a:latin typeface="Calibri" pitchFamily="34" charset="0"/>
              </a:rPr>
              <a:t> approach to enterprise </a:t>
            </a:r>
            <a:r>
              <a:rPr lang="en-US" dirty="0" smtClean="0">
                <a:latin typeface="Calibri" pitchFamily="34" charset="0"/>
              </a:rPr>
              <a:t>architecture. </a:t>
            </a:r>
            <a:endParaRPr lang="en-US" dirty="0">
              <a:latin typeface="Calibri" pitchFamily="34" charset="0"/>
            </a:endParaRPr>
          </a:p>
          <a:p>
            <a:pPr marL="225425" indent="-225425">
              <a:buFont typeface="Arial" charset="0"/>
              <a:buChar char="•"/>
            </a:pPr>
            <a:r>
              <a:rPr lang="en-US" dirty="0">
                <a:latin typeface="Calibri" pitchFamily="34" charset="0"/>
              </a:rPr>
              <a:t> Find out how key EA components and guiding principles are shaping the future of EA training and </a:t>
            </a:r>
            <a:r>
              <a:rPr lang="en-US" dirty="0" smtClean="0">
                <a:latin typeface="Calibri" pitchFamily="34" charset="0"/>
              </a:rPr>
              <a:t>education. </a:t>
            </a:r>
            <a:endParaRPr lang="en-US" dirty="0">
              <a:latin typeface="Calibri" pitchFamily="34" charset="0"/>
            </a:endParaRPr>
          </a:p>
          <a:p>
            <a:pPr marL="225425" indent="-225425">
              <a:buFont typeface="Arial" charset="0"/>
              <a:buChar char="•"/>
            </a:pPr>
            <a:r>
              <a:rPr lang="en-US" dirty="0">
                <a:latin typeface="Calibri" pitchFamily="34" charset="0"/>
              </a:rPr>
              <a:t> Potentially gain college credit toward a Master’s </a:t>
            </a:r>
            <a:r>
              <a:rPr lang="en-US" dirty="0" smtClean="0">
                <a:latin typeface="Calibri" pitchFamily="34" charset="0"/>
              </a:rPr>
              <a:t>Degree. </a:t>
            </a:r>
            <a:endParaRPr lang="en-US" dirty="0">
              <a:latin typeface="Calibri" pitchFamily="34" charset="0"/>
            </a:endParaRPr>
          </a:p>
          <a:p>
            <a:pPr marL="225425" indent="-225425">
              <a:buFont typeface="Arial" charset="0"/>
              <a:buChar char="•"/>
            </a:pPr>
            <a:r>
              <a:rPr lang="en-US" dirty="0">
                <a:latin typeface="Calibri" pitchFamily="34" charset="0"/>
              </a:rPr>
              <a:t> Network with enterprise architects from across </a:t>
            </a:r>
            <a:r>
              <a:rPr lang="en-US" dirty="0" smtClean="0">
                <a:latin typeface="Calibri" pitchFamily="34" charset="0"/>
              </a:rPr>
              <a:t>Dodd.</a:t>
            </a:r>
            <a:endParaRPr lang="en-US" dirty="0">
              <a:latin typeface="Calibri" pitchFamily="34" charset="0"/>
            </a:endParaRPr>
          </a:p>
        </p:txBody>
      </p:sp>
      <p:sp>
        <p:nvSpPr>
          <p:cNvPr id="2053" name="TextBox 9"/>
          <p:cNvSpPr txBox="1">
            <a:spLocks noChangeArrowheads="1"/>
          </p:cNvSpPr>
          <p:nvPr/>
        </p:nvSpPr>
        <p:spPr bwMode="auto">
          <a:xfrm>
            <a:off x="721055" y="5496637"/>
            <a:ext cx="4724400" cy="646331"/>
          </a:xfrm>
          <a:prstGeom prst="rect">
            <a:avLst/>
          </a:prstGeom>
          <a:noFill/>
          <a:ln w="9525">
            <a:noFill/>
            <a:miter lim="800000"/>
            <a:headEnd/>
            <a:tailEnd/>
          </a:ln>
        </p:spPr>
        <p:txBody>
          <a:bodyPr>
            <a:spAutoFit/>
          </a:bodyPr>
          <a:lstStyle/>
          <a:p>
            <a:r>
              <a:rPr lang="en-US" b="1" dirty="0">
                <a:latin typeface="Calibri" pitchFamily="34" charset="0"/>
              </a:rPr>
              <a:t>Enrollment </a:t>
            </a:r>
            <a:r>
              <a:rPr lang="en-US" b="1" dirty="0" smtClean="0">
                <a:latin typeface="Calibri" pitchFamily="34" charset="0"/>
              </a:rPr>
              <a:t>POC: </a:t>
            </a:r>
            <a:endParaRPr lang="en-US" b="1" dirty="0">
              <a:latin typeface="Calibri" pitchFamily="34" charset="0"/>
            </a:endParaRPr>
          </a:p>
          <a:p>
            <a:pPr marL="225425" indent="-225425">
              <a:buFont typeface="Arial" charset="0"/>
              <a:buChar char="•"/>
            </a:pPr>
            <a:r>
              <a:rPr lang="en-US" b="1" dirty="0">
                <a:latin typeface="Calibri" pitchFamily="34" charset="0"/>
              </a:rPr>
              <a:t>Matt Newman: </a:t>
            </a:r>
            <a:r>
              <a:rPr lang="en-US" dirty="0">
                <a:latin typeface="Calibri" pitchFamily="34" charset="0"/>
                <a:hlinkClick r:id="rId3"/>
              </a:rPr>
              <a:t>newmane@ndu.edu</a:t>
            </a:r>
            <a:r>
              <a:rPr lang="en-US" dirty="0">
                <a:latin typeface="Calibri" pitchFamily="34" charset="0"/>
              </a:rPr>
              <a:t> </a:t>
            </a:r>
          </a:p>
        </p:txBody>
      </p:sp>
      <p:sp>
        <p:nvSpPr>
          <p:cNvPr id="2054" name="TextBox 11"/>
          <p:cNvSpPr txBox="1">
            <a:spLocks noChangeArrowheads="1"/>
          </p:cNvSpPr>
          <p:nvPr/>
        </p:nvSpPr>
        <p:spPr bwMode="auto">
          <a:xfrm>
            <a:off x="518623" y="2613552"/>
            <a:ext cx="8743665" cy="923330"/>
          </a:xfrm>
          <a:prstGeom prst="rect">
            <a:avLst/>
          </a:prstGeom>
          <a:noFill/>
          <a:ln w="9525">
            <a:noFill/>
            <a:miter lim="800000"/>
            <a:headEnd/>
            <a:tailEnd/>
          </a:ln>
        </p:spPr>
        <p:txBody>
          <a:bodyPr wrap="square">
            <a:spAutoFit/>
          </a:bodyPr>
          <a:lstStyle/>
          <a:p>
            <a:r>
              <a:rPr lang="en-US" b="1" dirty="0">
                <a:latin typeface="Calibri" pitchFamily="34" charset="0"/>
              </a:rPr>
              <a:t>The EA Fundamentals course consists of two intensive-resident sessions: </a:t>
            </a:r>
          </a:p>
          <a:p>
            <a:pPr marL="225425" indent="-225425">
              <a:buFont typeface="Arial" charset="0"/>
              <a:buChar char="•"/>
            </a:pPr>
            <a:r>
              <a:rPr lang="en-US" dirty="0">
                <a:latin typeface="Calibri" pitchFamily="34" charset="0"/>
              </a:rPr>
              <a:t>The first session examines enterprise architecture (EA).</a:t>
            </a:r>
          </a:p>
          <a:p>
            <a:pPr marL="225425" indent="-225425">
              <a:buFont typeface="Arial" charset="0"/>
              <a:buChar char="•"/>
            </a:pPr>
            <a:r>
              <a:rPr lang="en-US" dirty="0">
                <a:latin typeface="Calibri" pitchFamily="34" charset="0"/>
              </a:rPr>
              <a:t>The second session explores the use and effectiveness of architectural modeling</a:t>
            </a:r>
            <a:r>
              <a:rPr lang="en-US" dirty="0" smtClean="0">
                <a:latin typeface="Calibri" pitchFamily="34" charset="0"/>
              </a:rPr>
              <a:t>.</a:t>
            </a:r>
            <a:endParaRPr lang="en-US" dirty="0">
              <a:latin typeface="Calibri" pitchFamily="34" charset="0"/>
            </a:endParaRPr>
          </a:p>
        </p:txBody>
      </p:sp>
      <p:pic>
        <p:nvPicPr>
          <p:cNvPr id="2055" name="Picture 4"/>
          <p:cNvPicPr>
            <a:picLocks noChangeAspect="1" noChangeArrowheads="1"/>
          </p:cNvPicPr>
          <p:nvPr/>
        </p:nvPicPr>
        <p:blipFill>
          <a:blip r:embed="rId4" cstate="print"/>
          <a:srcRect/>
          <a:stretch>
            <a:fillRect/>
          </a:stretch>
        </p:blipFill>
        <p:spPr bwMode="auto">
          <a:xfrm>
            <a:off x="2819400" y="1296375"/>
            <a:ext cx="2968383" cy="1294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7088" y="235416"/>
            <a:ext cx="1995611" cy="6432084"/>
          </a:xfrm>
          <a:prstGeom prst="round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2165439" y="228600"/>
            <a:ext cx="6814787" cy="6457950"/>
          </a:xfrm>
          <a:prstGeom prst="roundRect">
            <a:avLst>
              <a:gd name="adj" fmla="val 8334"/>
            </a:avLst>
          </a:prstGeom>
          <a:solidFill>
            <a:schemeClr val="bg1"/>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48688" y="1321266"/>
            <a:ext cx="1828800" cy="2600712"/>
          </a:xfrm>
          <a:prstGeom prst="rect">
            <a:avLst/>
          </a:prstGeom>
          <a:noFill/>
        </p:spPr>
        <p:txBody>
          <a:bodyPr wrap="square" rtlCol="0">
            <a:spAutoFit/>
          </a:bodyPr>
          <a:lstStyle/>
          <a:p>
            <a:r>
              <a:rPr lang="en-US" sz="900" b="1" dirty="0" smtClean="0"/>
              <a:t>Special Points of  interest of this educational experience:</a:t>
            </a:r>
          </a:p>
          <a:p>
            <a:endParaRPr lang="en-US" sz="1000" dirty="0"/>
          </a:p>
          <a:p>
            <a:pPr marL="112713" indent="-112713">
              <a:buFont typeface="Arial" pitchFamily="34" charset="0"/>
              <a:buChar char="•"/>
            </a:pPr>
            <a:r>
              <a:rPr lang="en-US" sz="900" dirty="0" smtClean="0"/>
              <a:t>Gain understanding of </a:t>
            </a:r>
            <a:r>
              <a:rPr lang="en-US" sz="900" dirty="0" err="1" smtClean="0"/>
              <a:t>DoD’s</a:t>
            </a:r>
            <a:r>
              <a:rPr lang="en-US" sz="900" dirty="0" smtClean="0"/>
              <a:t> and Intelligence Community’s (IC) approach to enterprise architecture (EA)</a:t>
            </a:r>
          </a:p>
          <a:p>
            <a:pPr marL="112713" indent="-112713"/>
            <a:endParaRPr lang="en-US" sz="900" dirty="0" smtClean="0"/>
          </a:p>
          <a:p>
            <a:pPr marL="112713" indent="-112713">
              <a:buFont typeface="Arial" pitchFamily="34" charset="0"/>
              <a:buChar char="•"/>
            </a:pPr>
            <a:r>
              <a:rPr lang="en-US" sz="900" dirty="0" smtClean="0"/>
              <a:t>Develop EA modeling skills  and the ability to systematically assess model quality</a:t>
            </a:r>
          </a:p>
          <a:p>
            <a:pPr marL="112713" indent="-112713">
              <a:buFont typeface="Arial" pitchFamily="34" charset="0"/>
              <a:buChar char="•"/>
            </a:pPr>
            <a:endParaRPr lang="en-US" sz="900" dirty="0" smtClean="0"/>
          </a:p>
          <a:p>
            <a:pPr marL="112713" indent="-112713">
              <a:buFont typeface="Arial" pitchFamily="34" charset="0"/>
              <a:buChar char="•"/>
            </a:pPr>
            <a:r>
              <a:rPr lang="en-US" sz="900" dirty="0" smtClean="0"/>
              <a:t>Potentially gain college credit toward a Master’s Degree</a:t>
            </a:r>
          </a:p>
          <a:p>
            <a:pPr marL="112713" indent="-112713">
              <a:buFont typeface="Arial" pitchFamily="34" charset="0"/>
              <a:buChar char="•"/>
            </a:pPr>
            <a:endParaRPr lang="en-US" sz="900" dirty="0" smtClean="0"/>
          </a:p>
          <a:p>
            <a:pPr marL="112713" indent="-112713">
              <a:buFont typeface="Arial" pitchFamily="34" charset="0"/>
              <a:buChar char="•"/>
            </a:pPr>
            <a:r>
              <a:rPr lang="en-US" sz="900" dirty="0" smtClean="0"/>
              <a:t>Network with enterprise architects from across </a:t>
            </a:r>
            <a:r>
              <a:rPr lang="en-US" sz="900" dirty="0" err="1" smtClean="0"/>
              <a:t>DoD</a:t>
            </a:r>
            <a:r>
              <a:rPr lang="en-US" sz="900" dirty="0" smtClean="0"/>
              <a:t> and the IC</a:t>
            </a:r>
            <a:endParaRPr lang="en-US" sz="900" dirty="0"/>
          </a:p>
        </p:txBody>
      </p:sp>
      <p:sp>
        <p:nvSpPr>
          <p:cNvPr id="9" name="TextBox 8"/>
          <p:cNvSpPr txBox="1"/>
          <p:nvPr/>
        </p:nvSpPr>
        <p:spPr>
          <a:xfrm>
            <a:off x="248688" y="4007317"/>
            <a:ext cx="1828800" cy="2054408"/>
          </a:xfrm>
          <a:prstGeom prst="rect">
            <a:avLst/>
          </a:prstGeom>
          <a:noFill/>
        </p:spPr>
        <p:txBody>
          <a:bodyPr wrap="square" rtlCol="0">
            <a:spAutoFit/>
          </a:bodyPr>
          <a:lstStyle/>
          <a:p>
            <a:r>
              <a:rPr lang="en-US" sz="900" b="1" dirty="0" smtClean="0"/>
              <a:t>THINKING OF ENROLLING?</a:t>
            </a:r>
          </a:p>
          <a:p>
            <a:endParaRPr lang="en-US" sz="1000" dirty="0"/>
          </a:p>
          <a:p>
            <a:pPr marL="112713" indent="-112713">
              <a:buFont typeface="Arial" pitchFamily="34" charset="0"/>
              <a:buChar char="•"/>
            </a:pPr>
            <a:r>
              <a:rPr lang="en-US" sz="900" u="sng" dirty="0" smtClean="0"/>
              <a:t>STEP 1:</a:t>
            </a:r>
            <a:r>
              <a:rPr lang="en-US" sz="900" dirty="0" smtClean="0"/>
              <a:t> Review workshop calendar and assess time commitments.</a:t>
            </a:r>
          </a:p>
          <a:p>
            <a:pPr marL="112713" indent="-112713">
              <a:buFont typeface="Arial" pitchFamily="34" charset="0"/>
              <a:buChar char="•"/>
            </a:pPr>
            <a:r>
              <a:rPr lang="en-US" sz="900" u="sng" dirty="0" smtClean="0"/>
              <a:t>STEP 2:</a:t>
            </a:r>
            <a:r>
              <a:rPr lang="en-US" sz="900" dirty="0" smtClean="0"/>
              <a:t> Qualified individual nominated by supervisor before deadline.</a:t>
            </a:r>
          </a:p>
          <a:p>
            <a:pPr marL="112713" indent="-112713">
              <a:buFont typeface="Arial" pitchFamily="34" charset="0"/>
              <a:buChar char="•"/>
            </a:pPr>
            <a:r>
              <a:rPr lang="en-US" sz="900" u="sng" dirty="0" smtClean="0"/>
              <a:t>STEP 3:</a:t>
            </a:r>
            <a:r>
              <a:rPr lang="en-US" sz="900" dirty="0" smtClean="0"/>
              <a:t> NDU </a:t>
            </a:r>
            <a:r>
              <a:rPr lang="en-US" sz="900" i="1" dirty="0" smtClean="0">
                <a:solidFill>
                  <a:srgbClr val="FF0000"/>
                </a:solidFill>
              </a:rPr>
              <a:t>i</a:t>
            </a:r>
            <a:r>
              <a:rPr lang="en-US" sz="900" dirty="0" smtClean="0"/>
              <a:t>College registration process completed – student receives pre-read assignments</a:t>
            </a:r>
          </a:p>
          <a:p>
            <a:pPr marL="112713" indent="-112713">
              <a:buFont typeface="Arial" pitchFamily="34" charset="0"/>
              <a:buChar char="•"/>
            </a:pPr>
            <a:r>
              <a:rPr lang="en-US" sz="900" u="sng" dirty="0" smtClean="0"/>
              <a:t>STEP 4:</a:t>
            </a:r>
            <a:r>
              <a:rPr lang="en-US" sz="900" dirty="0" smtClean="0"/>
              <a:t> EA Fundamentals Workshop begins!</a:t>
            </a:r>
            <a:endParaRPr lang="en-US" sz="900" dirty="0"/>
          </a:p>
        </p:txBody>
      </p:sp>
      <p:sp>
        <p:nvSpPr>
          <p:cNvPr id="10" name="TextBox 9"/>
          <p:cNvSpPr txBox="1"/>
          <p:nvPr/>
        </p:nvSpPr>
        <p:spPr>
          <a:xfrm>
            <a:off x="2292845" y="271960"/>
            <a:ext cx="6561594" cy="492443"/>
          </a:xfrm>
          <a:prstGeom prst="rect">
            <a:avLst/>
          </a:prstGeom>
          <a:noFill/>
        </p:spPr>
        <p:txBody>
          <a:bodyPr wrap="square" rtlCol="0">
            <a:spAutoFit/>
          </a:bodyPr>
          <a:lstStyle/>
          <a:p>
            <a:r>
              <a:rPr lang="en-US" sz="2600" b="1" dirty="0" smtClean="0"/>
              <a:t>Enterprise Architecture Fundamentals</a:t>
            </a:r>
          </a:p>
        </p:txBody>
      </p:sp>
      <p:pic>
        <p:nvPicPr>
          <p:cNvPr id="13" name="Picture 12" descr="MP900442559.JPG"/>
          <p:cNvPicPr>
            <a:picLocks noChangeAspect="1"/>
          </p:cNvPicPr>
          <p:nvPr/>
        </p:nvPicPr>
        <p:blipFill>
          <a:blip r:embed="rId2" cstate="print"/>
          <a:stretch>
            <a:fillRect/>
          </a:stretch>
        </p:blipFill>
        <p:spPr>
          <a:xfrm>
            <a:off x="351807" y="382137"/>
            <a:ext cx="1586175" cy="887105"/>
          </a:xfrm>
          <a:prstGeom prst="rect">
            <a:avLst/>
          </a:prstGeom>
        </p:spPr>
      </p:pic>
      <p:sp>
        <p:nvSpPr>
          <p:cNvPr id="15" name="Rounded Rectangle 14"/>
          <p:cNvSpPr/>
          <p:nvPr/>
        </p:nvSpPr>
        <p:spPr>
          <a:xfrm>
            <a:off x="2165439" y="1207008"/>
            <a:ext cx="6801139" cy="5479542"/>
          </a:xfrm>
          <a:prstGeom prst="roundRect">
            <a:avLst>
              <a:gd name="adj" fmla="val 4596"/>
            </a:avLst>
          </a:prstGeom>
          <a:solidFill>
            <a:srgbClr val="DDEE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165439" y="1200150"/>
            <a:ext cx="6802995" cy="22639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7" name="TextBox 6"/>
          <p:cNvSpPr txBox="1"/>
          <p:nvPr/>
        </p:nvSpPr>
        <p:spPr>
          <a:xfrm>
            <a:off x="2165440" y="1197929"/>
            <a:ext cx="6502400" cy="230832"/>
          </a:xfrm>
          <a:prstGeom prst="rect">
            <a:avLst/>
          </a:prstGeom>
          <a:noFill/>
        </p:spPr>
        <p:txBody>
          <a:bodyPr wrap="square" rtlCol="0" anchor="ctr" anchorCtr="0">
            <a:spAutoFit/>
          </a:bodyPr>
          <a:lstStyle/>
          <a:p>
            <a:r>
              <a:rPr lang="en-US" sz="900" dirty="0" smtClean="0">
                <a:solidFill>
                  <a:schemeClr val="bg1"/>
                </a:solidFill>
              </a:rPr>
              <a:t>Don’t miss out on the exciting educational opportunity. See page 2 for complete registration details!</a:t>
            </a:r>
            <a:endParaRPr lang="en-US" sz="900" dirty="0">
              <a:solidFill>
                <a:schemeClr val="bg1"/>
              </a:solidFill>
            </a:endParaRPr>
          </a:p>
        </p:txBody>
      </p:sp>
      <p:pic>
        <p:nvPicPr>
          <p:cNvPr id="18" name="Picture 4" descr="USC_LtGenWilson_Selects_01_DSC_0057"/>
          <p:cNvPicPr>
            <a:picLocks noChangeAspect="1" noChangeArrowheads="1"/>
          </p:cNvPicPr>
          <p:nvPr/>
        </p:nvPicPr>
        <p:blipFill>
          <a:blip r:embed="rId3" cstate="print"/>
          <a:srcRect/>
          <a:stretch>
            <a:fillRect/>
          </a:stretch>
        </p:blipFill>
        <p:spPr bwMode="auto">
          <a:xfrm>
            <a:off x="6127840" y="1734422"/>
            <a:ext cx="1994882" cy="781809"/>
          </a:xfrm>
          <a:prstGeom prst="rect">
            <a:avLst/>
          </a:prstGeom>
          <a:noFill/>
          <a:ln w="9525">
            <a:solidFill>
              <a:schemeClr val="tx1"/>
            </a:solidFill>
            <a:miter lim="800000"/>
            <a:headEnd/>
            <a:tailEnd/>
          </a:ln>
        </p:spPr>
      </p:pic>
      <p:sp>
        <p:nvSpPr>
          <p:cNvPr id="21" name="TextBox 20"/>
          <p:cNvSpPr txBox="1"/>
          <p:nvPr/>
        </p:nvSpPr>
        <p:spPr>
          <a:xfrm>
            <a:off x="2267041" y="3752850"/>
            <a:ext cx="2248821" cy="338554"/>
          </a:xfrm>
          <a:prstGeom prst="rect">
            <a:avLst/>
          </a:prstGeom>
          <a:noFill/>
        </p:spPr>
        <p:txBody>
          <a:bodyPr wrap="none" rtlCol="0">
            <a:spAutoFit/>
          </a:bodyPr>
          <a:lstStyle/>
          <a:p>
            <a:r>
              <a:rPr lang="en-US" sz="1600" dirty="0" smtClean="0">
                <a:solidFill>
                  <a:schemeClr val="tx2">
                    <a:lumMod val="75000"/>
                  </a:schemeClr>
                </a:solidFill>
              </a:rPr>
              <a:t>EA Fundamentals Course</a:t>
            </a:r>
            <a:endParaRPr lang="en-US" sz="1600" dirty="0">
              <a:solidFill>
                <a:schemeClr val="tx2">
                  <a:lumMod val="75000"/>
                </a:schemeClr>
              </a:solidFill>
            </a:endParaRPr>
          </a:p>
        </p:txBody>
      </p:sp>
      <p:sp>
        <p:nvSpPr>
          <p:cNvPr id="22" name="TextBox 21"/>
          <p:cNvSpPr txBox="1"/>
          <p:nvPr/>
        </p:nvSpPr>
        <p:spPr>
          <a:xfrm>
            <a:off x="2368640" y="4095750"/>
            <a:ext cx="6288472" cy="2458365"/>
          </a:xfrm>
          <a:prstGeom prst="rect">
            <a:avLst/>
          </a:prstGeom>
          <a:noFill/>
        </p:spPr>
        <p:txBody>
          <a:bodyPr wrap="square" rtlCol="0">
            <a:spAutoFit/>
          </a:bodyPr>
          <a:lstStyle/>
          <a:p>
            <a:r>
              <a:rPr lang="en-US" sz="900" dirty="0" smtClean="0"/>
              <a:t>The EA Fundamentals course consists of two intensive resident sessions.   </a:t>
            </a:r>
            <a:r>
              <a:rPr lang="en-US" sz="900" b="1" dirty="0" smtClean="0"/>
              <a:t>The first session </a:t>
            </a:r>
            <a:r>
              <a:rPr lang="en-US" sz="900" dirty="0" smtClean="0"/>
              <a:t>examines enterprise architecture (EA) as a strategic capability organizational leaders use for enterprise planning, decision-making, and key process execution.  Students explore leadership competencies needed to advance EA adoption, use, and institutionalization.  Students also explore integration of EA with governance, strategic planning, budget, capital planning, IT portfolio management, and information assurance.  Students examine EA descriptive frameworks and associated models that guide EA development activities  and review EA evaluative frameworks use to assess organizational EA management capacities and performance outcomes enabled  by the EA.  Students further examine challenges to organizational adoption, implementation, use, and institutionalization and consider strategies to address them.</a:t>
            </a:r>
          </a:p>
          <a:p>
            <a:endParaRPr lang="en-US" sz="900" dirty="0" smtClean="0"/>
          </a:p>
          <a:p>
            <a:r>
              <a:rPr lang="en-US" sz="900" b="1" dirty="0" smtClean="0"/>
              <a:t>The second session </a:t>
            </a:r>
            <a:r>
              <a:rPr lang="en-US" sz="900" dirty="0" smtClean="0"/>
              <a:t>explores the use and effectiveness of EA models to describe an organization and examines model-based products as tools to support, influence, and enable organizational planning, and decision-making.  Hands-on exercises provide students with practical experience with work-products common to the </a:t>
            </a:r>
            <a:r>
              <a:rPr lang="en-US" sz="900" dirty="0" err="1" smtClean="0"/>
              <a:t>DoD</a:t>
            </a:r>
            <a:r>
              <a:rPr lang="en-US" sz="900" dirty="0" smtClean="0"/>
              <a:t> Architecture Framework (</a:t>
            </a:r>
            <a:r>
              <a:rPr lang="en-US" sz="900" dirty="0" err="1" smtClean="0"/>
              <a:t>DoDAF</a:t>
            </a:r>
            <a:r>
              <a:rPr lang="en-US" sz="900" dirty="0" smtClean="0"/>
              <a:t>) and Federal Segment Architecture Methodology (FSAM), as well as other established frameworks.  A case study approach focuses on object-oriented models, e.g., Unified Modeling Language (UML) covering process, data, and systems.  Structured models, </a:t>
            </a:r>
            <a:r>
              <a:rPr lang="en-US" sz="900" dirty="0" smtClean="0"/>
              <a:t>e.g</a:t>
            </a:r>
            <a:r>
              <a:rPr lang="en-US" sz="900" dirty="0" smtClean="0"/>
              <a:t>., IDEF, are also examined.  Emphasis is placed on the efficacy of modeling styles and the interpretation of the descriptive models as well as interpreting case-study documentation.  Students use an automated modeling tool to develop the descriptive models and to demonstrate the utility of an EA repository.</a:t>
            </a:r>
            <a:endParaRPr lang="en-US" sz="900" dirty="0"/>
          </a:p>
        </p:txBody>
      </p:sp>
      <p:sp>
        <p:nvSpPr>
          <p:cNvPr id="23" name="TextBox 22"/>
          <p:cNvSpPr txBox="1"/>
          <p:nvPr/>
        </p:nvSpPr>
        <p:spPr>
          <a:xfrm>
            <a:off x="6026240" y="2514601"/>
            <a:ext cx="2438400" cy="276999"/>
          </a:xfrm>
          <a:prstGeom prst="rect">
            <a:avLst/>
          </a:prstGeom>
          <a:noFill/>
        </p:spPr>
        <p:txBody>
          <a:bodyPr wrap="square" rtlCol="0">
            <a:spAutoFit/>
          </a:bodyPr>
          <a:lstStyle/>
          <a:p>
            <a:r>
              <a:rPr lang="en-US" sz="600" dirty="0" smtClean="0"/>
              <a:t>National Defense University's </a:t>
            </a:r>
            <a:r>
              <a:rPr lang="en-US" sz="600" i="1" dirty="0" smtClean="0">
                <a:solidFill>
                  <a:srgbClr val="FF0000"/>
                </a:solidFill>
              </a:rPr>
              <a:t>i</a:t>
            </a:r>
            <a:r>
              <a:rPr lang="en-US" sz="600" dirty="0" smtClean="0"/>
              <a:t>College offers fresh, informative Enterprise Architecture Education</a:t>
            </a:r>
            <a:endParaRPr lang="en-US" sz="600" dirty="0"/>
          </a:p>
        </p:txBody>
      </p:sp>
      <p:sp>
        <p:nvSpPr>
          <p:cNvPr id="24" name="TextBox 23"/>
          <p:cNvSpPr txBox="1"/>
          <p:nvPr/>
        </p:nvSpPr>
        <p:spPr>
          <a:xfrm>
            <a:off x="2267040" y="1485900"/>
            <a:ext cx="3515450" cy="338554"/>
          </a:xfrm>
          <a:prstGeom prst="rect">
            <a:avLst/>
          </a:prstGeom>
          <a:noFill/>
        </p:spPr>
        <p:txBody>
          <a:bodyPr wrap="none" rtlCol="0">
            <a:spAutoFit/>
          </a:bodyPr>
          <a:lstStyle/>
          <a:p>
            <a:r>
              <a:rPr lang="en-US" sz="1600" dirty="0" smtClean="0">
                <a:solidFill>
                  <a:schemeClr val="tx2">
                    <a:lumMod val="75000"/>
                  </a:schemeClr>
                </a:solidFill>
              </a:rPr>
              <a:t>Key Educational Performance Outcomes</a:t>
            </a:r>
            <a:endParaRPr lang="en-US" sz="1600" dirty="0">
              <a:solidFill>
                <a:schemeClr val="tx2">
                  <a:lumMod val="75000"/>
                </a:schemeClr>
              </a:solidFill>
            </a:endParaRPr>
          </a:p>
        </p:txBody>
      </p:sp>
      <p:sp>
        <p:nvSpPr>
          <p:cNvPr id="25" name="TextBox 24"/>
          <p:cNvSpPr txBox="1"/>
          <p:nvPr/>
        </p:nvSpPr>
        <p:spPr>
          <a:xfrm>
            <a:off x="2267040" y="1785246"/>
            <a:ext cx="3657600" cy="1138773"/>
          </a:xfrm>
          <a:prstGeom prst="rect">
            <a:avLst/>
          </a:prstGeom>
          <a:noFill/>
        </p:spPr>
        <p:txBody>
          <a:bodyPr wrap="square" rtlCol="0">
            <a:spAutoFit/>
          </a:bodyPr>
          <a:lstStyle/>
          <a:p>
            <a:r>
              <a:rPr lang="en-US" sz="900" dirty="0" smtClean="0"/>
              <a:t>Participants in this educational course will be able to:</a:t>
            </a:r>
          </a:p>
          <a:p>
            <a:endParaRPr lang="en-US" sz="900" dirty="0"/>
          </a:p>
          <a:p>
            <a:pPr marL="112713" indent="-112713">
              <a:spcAft>
                <a:spcPts val="600"/>
              </a:spcAft>
              <a:buFont typeface="Arial" pitchFamily="34" charset="0"/>
              <a:buChar char="•"/>
            </a:pPr>
            <a:r>
              <a:rPr lang="en-US" sz="900" dirty="0" smtClean="0"/>
              <a:t>Describe the nexus between enterprise architecture (EA) and successful enterprise planning and execution to advance mission performance</a:t>
            </a:r>
          </a:p>
          <a:p>
            <a:pPr marL="112713" indent="-112713">
              <a:spcAft>
                <a:spcPts val="600"/>
              </a:spcAft>
              <a:buFont typeface="Arial" pitchFamily="34" charset="0"/>
              <a:buChar char="•"/>
            </a:pPr>
            <a:r>
              <a:rPr lang="en-US" sz="900" dirty="0" smtClean="0"/>
              <a:t>Identify EA’s role in facilitating other critical agency activities, e.g., capital planning and investment control (CPIC) and information assurance</a:t>
            </a:r>
          </a:p>
        </p:txBody>
      </p:sp>
      <p:sp>
        <p:nvSpPr>
          <p:cNvPr id="19" name="TextBox 18"/>
          <p:cNvSpPr txBox="1"/>
          <p:nvPr/>
        </p:nvSpPr>
        <p:spPr>
          <a:xfrm>
            <a:off x="2267040" y="2752246"/>
            <a:ext cx="5791200" cy="1000274"/>
          </a:xfrm>
          <a:prstGeom prst="rect">
            <a:avLst/>
          </a:prstGeom>
          <a:noFill/>
        </p:spPr>
        <p:txBody>
          <a:bodyPr wrap="square" rtlCol="0">
            <a:spAutoFit/>
          </a:bodyPr>
          <a:lstStyle/>
          <a:p>
            <a:endParaRPr lang="en-US" sz="900" dirty="0"/>
          </a:p>
          <a:p>
            <a:pPr marL="112713" indent="-112713">
              <a:spcAft>
                <a:spcPts val="600"/>
              </a:spcAft>
              <a:buFont typeface="Arial" pitchFamily="34" charset="0"/>
              <a:buChar char="•"/>
            </a:pPr>
            <a:r>
              <a:rPr lang="en-US" sz="900" dirty="0" smtClean="0"/>
              <a:t>Explain the application of EA models, identify strategies to address the challenges of EA adoption, the use, and institutionalization</a:t>
            </a:r>
          </a:p>
          <a:p>
            <a:pPr marL="112713" indent="-112713">
              <a:spcAft>
                <a:spcPts val="600"/>
              </a:spcAft>
              <a:buFont typeface="Arial" pitchFamily="34" charset="0"/>
              <a:buChar char="•"/>
            </a:pPr>
            <a:r>
              <a:rPr lang="en-US" sz="900" dirty="0" smtClean="0"/>
              <a:t>Assess the EA maturity of an organization and an EA program and interpret both object-oriented and structured-based modeling methods and the primary characteristics of a model in order to critically assess its quality and the information being depicted.</a:t>
            </a:r>
            <a:endParaRPr lang="en-US" sz="900" dirty="0"/>
          </a:p>
        </p:txBody>
      </p:sp>
      <p:pic>
        <p:nvPicPr>
          <p:cNvPr id="20" name="Picture 19" descr="MP900400337.JPG"/>
          <p:cNvPicPr>
            <a:picLocks noChangeAspect="1"/>
          </p:cNvPicPr>
          <p:nvPr/>
        </p:nvPicPr>
        <p:blipFill>
          <a:blip r:embed="rId4" cstate="print"/>
          <a:stretch>
            <a:fillRect/>
          </a:stretch>
        </p:blipFill>
        <p:spPr>
          <a:xfrm>
            <a:off x="5029200" y="3657600"/>
            <a:ext cx="926931" cy="461242"/>
          </a:xfrm>
          <a:prstGeom prst="rect">
            <a:avLst/>
          </a:prstGeom>
        </p:spPr>
      </p:pic>
      <p:pic>
        <p:nvPicPr>
          <p:cNvPr id="27" name="Picture 8" descr="DoDseal"/>
          <p:cNvPicPr>
            <a:picLocks noChangeAspect="1" noChangeArrowheads="1"/>
          </p:cNvPicPr>
          <p:nvPr/>
        </p:nvPicPr>
        <p:blipFill>
          <a:blip r:embed="rId5" cstate="print"/>
          <a:srcRect/>
          <a:stretch>
            <a:fillRect/>
          </a:stretch>
        </p:blipFill>
        <p:spPr bwMode="auto">
          <a:xfrm>
            <a:off x="7411439" y="676199"/>
            <a:ext cx="550968" cy="457200"/>
          </a:xfrm>
          <a:prstGeom prst="rect">
            <a:avLst/>
          </a:prstGeom>
          <a:noFill/>
          <a:ln w="9525">
            <a:noFill/>
            <a:miter lim="800000"/>
            <a:headEnd/>
            <a:tailEnd/>
          </a:ln>
        </p:spPr>
      </p:pic>
      <p:pic>
        <p:nvPicPr>
          <p:cNvPr id="28" name="Picture 8" descr="iCollege Logo.jpg"/>
          <p:cNvPicPr>
            <a:picLocks noChangeAspect="1"/>
          </p:cNvPicPr>
          <p:nvPr/>
        </p:nvPicPr>
        <p:blipFill>
          <a:blip r:embed="rId6" cstate="print"/>
          <a:srcRect/>
          <a:stretch>
            <a:fillRect/>
          </a:stretch>
        </p:blipFill>
        <p:spPr bwMode="auto">
          <a:xfrm>
            <a:off x="7999691" y="674779"/>
            <a:ext cx="942428" cy="460040"/>
          </a:xfrm>
          <a:prstGeom prst="rect">
            <a:avLst/>
          </a:prstGeom>
          <a:noFill/>
          <a:ln w="9525">
            <a:noFill/>
            <a:miter lim="800000"/>
            <a:headEnd/>
            <a:tailEnd/>
          </a:ln>
        </p:spPr>
      </p:pic>
      <p:pic>
        <p:nvPicPr>
          <p:cNvPr id="29" name="Picture 28" descr="IC Seal.JPG"/>
          <p:cNvPicPr>
            <a:picLocks noChangeAspect="1"/>
          </p:cNvPicPr>
          <p:nvPr/>
        </p:nvPicPr>
        <p:blipFill>
          <a:blip r:embed="rId7" cstate="print"/>
          <a:stretch>
            <a:fillRect/>
          </a:stretch>
        </p:blipFill>
        <p:spPr>
          <a:xfrm>
            <a:off x="6810499" y="687288"/>
            <a:ext cx="540327" cy="435023"/>
          </a:xfrm>
          <a:prstGeom prst="rect">
            <a:avLst/>
          </a:prstGeom>
        </p:spPr>
      </p:pic>
      <p:sp>
        <p:nvSpPr>
          <p:cNvPr id="30" name="TextBox 29"/>
          <p:cNvSpPr txBox="1"/>
          <p:nvPr/>
        </p:nvSpPr>
        <p:spPr>
          <a:xfrm>
            <a:off x="2297927" y="803056"/>
            <a:ext cx="3959545" cy="307777"/>
          </a:xfrm>
          <a:prstGeom prst="rect">
            <a:avLst/>
          </a:prstGeom>
          <a:noFill/>
        </p:spPr>
        <p:txBody>
          <a:bodyPr wrap="none" rtlCol="0">
            <a:spAutoFit/>
          </a:bodyPr>
          <a:lstStyle/>
          <a:p>
            <a:r>
              <a:rPr lang="en-US" sz="1400" b="1" dirty="0" smtClean="0">
                <a:solidFill>
                  <a:srgbClr val="FF0000"/>
                </a:solidFill>
              </a:rPr>
              <a:t>DEADLINE FOR NOMINATIONS IS February 1, 2012!</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349500" y="257175"/>
            <a:ext cx="6604000" cy="6286500"/>
          </a:xfrm>
          <a:prstGeom prst="roundRect">
            <a:avLst>
              <a:gd name="adj" fmla="val 6471"/>
            </a:avLst>
          </a:prstGeom>
          <a:solidFill>
            <a:srgbClr val="DDEE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8" descr="iCollege Logo.jpg"/>
          <p:cNvPicPr>
            <a:picLocks noChangeAspect="1"/>
          </p:cNvPicPr>
          <p:nvPr/>
        </p:nvPicPr>
        <p:blipFill>
          <a:blip r:embed="rId2" cstate="print"/>
          <a:srcRect/>
          <a:stretch>
            <a:fillRect/>
          </a:stretch>
        </p:blipFill>
        <p:spPr bwMode="auto">
          <a:xfrm>
            <a:off x="6477000" y="4343400"/>
            <a:ext cx="2276062" cy="897490"/>
          </a:xfrm>
          <a:prstGeom prst="rect">
            <a:avLst/>
          </a:prstGeom>
          <a:noFill/>
          <a:ln w="9525">
            <a:noFill/>
            <a:miter lim="800000"/>
            <a:headEnd/>
            <a:tailEnd/>
          </a:ln>
        </p:spPr>
      </p:pic>
      <p:sp>
        <p:nvSpPr>
          <p:cNvPr id="6" name="TextBox 5"/>
          <p:cNvSpPr txBox="1"/>
          <p:nvPr/>
        </p:nvSpPr>
        <p:spPr>
          <a:xfrm>
            <a:off x="212111" y="2051508"/>
            <a:ext cx="1678665" cy="1046440"/>
          </a:xfrm>
          <a:prstGeom prst="rect">
            <a:avLst/>
          </a:prstGeom>
          <a:noFill/>
        </p:spPr>
        <p:txBody>
          <a:bodyPr wrap="none" rtlCol="0">
            <a:spAutoFit/>
          </a:bodyPr>
          <a:lstStyle/>
          <a:p>
            <a:r>
              <a:rPr lang="en-US" sz="1200" b="1" dirty="0" smtClean="0"/>
              <a:t>TRAINING LOCATION</a:t>
            </a:r>
          </a:p>
          <a:p>
            <a:r>
              <a:rPr lang="en-US" sz="1000" dirty="0" smtClean="0"/>
              <a:t>National Defense University</a:t>
            </a:r>
          </a:p>
          <a:p>
            <a:r>
              <a:rPr lang="en-US" sz="1000" i="1" dirty="0" smtClean="0">
                <a:solidFill>
                  <a:srgbClr val="FF0000"/>
                </a:solidFill>
              </a:rPr>
              <a:t>i</a:t>
            </a:r>
            <a:r>
              <a:rPr lang="en-US" sz="1000" dirty="0" smtClean="0"/>
              <a:t>College, Marshall Hall</a:t>
            </a:r>
          </a:p>
          <a:p>
            <a:r>
              <a:rPr lang="en-US" sz="1000" dirty="0" smtClean="0"/>
              <a:t>Fort Lesley J. McNair</a:t>
            </a:r>
          </a:p>
          <a:p>
            <a:r>
              <a:rPr lang="en-US" sz="1000" dirty="0" smtClean="0"/>
              <a:t>300 5</a:t>
            </a:r>
            <a:r>
              <a:rPr lang="en-US" sz="1000" baseline="30000" dirty="0" smtClean="0"/>
              <a:t>th</a:t>
            </a:r>
            <a:r>
              <a:rPr lang="en-US" sz="1000" dirty="0" smtClean="0"/>
              <a:t> Avenue SW</a:t>
            </a:r>
          </a:p>
          <a:p>
            <a:r>
              <a:rPr lang="en-US" sz="1000" dirty="0" smtClean="0"/>
              <a:t>Washington, DC 20139-5066</a:t>
            </a:r>
            <a:endParaRPr lang="en-US" sz="1000" dirty="0"/>
          </a:p>
        </p:txBody>
      </p:sp>
      <p:sp>
        <p:nvSpPr>
          <p:cNvPr id="7" name="TextBox 6"/>
          <p:cNvSpPr txBox="1"/>
          <p:nvPr/>
        </p:nvSpPr>
        <p:spPr>
          <a:xfrm>
            <a:off x="203200" y="1468236"/>
            <a:ext cx="1898977" cy="507831"/>
          </a:xfrm>
          <a:prstGeom prst="rect">
            <a:avLst/>
          </a:prstGeom>
          <a:noFill/>
        </p:spPr>
        <p:txBody>
          <a:bodyPr wrap="square" rtlCol="0">
            <a:spAutoFit/>
          </a:bodyPr>
          <a:lstStyle/>
          <a:p>
            <a:r>
              <a:rPr lang="en-US" sz="900" dirty="0" smtClean="0"/>
              <a:t>Help shape the Enterprise Architecture future of the DoD. Submit your nomination today!</a:t>
            </a:r>
            <a:endParaRPr lang="en-US" sz="900" dirty="0"/>
          </a:p>
        </p:txBody>
      </p:sp>
      <p:sp>
        <p:nvSpPr>
          <p:cNvPr id="8" name="TextBox 7"/>
          <p:cNvSpPr txBox="1"/>
          <p:nvPr/>
        </p:nvSpPr>
        <p:spPr>
          <a:xfrm>
            <a:off x="251849" y="3336966"/>
            <a:ext cx="1786577" cy="1323439"/>
          </a:xfrm>
          <a:prstGeom prst="rect">
            <a:avLst/>
          </a:prstGeom>
          <a:solidFill>
            <a:schemeClr val="tx1"/>
          </a:solidFill>
        </p:spPr>
        <p:txBody>
          <a:bodyPr wrap="square" rtlCol="0">
            <a:spAutoFit/>
          </a:bodyPr>
          <a:lstStyle/>
          <a:p>
            <a:r>
              <a:rPr lang="en-US" sz="1000" dirty="0" smtClean="0">
                <a:solidFill>
                  <a:schemeClr val="bg1"/>
                </a:solidFill>
              </a:rPr>
              <a:t>This is a graduate level education program and not a training course. There is a time commitment for students both in the classroom as well as for independent assignments outside of the classroom.</a:t>
            </a:r>
            <a:endParaRPr lang="en-US" sz="1000" dirty="0">
              <a:solidFill>
                <a:schemeClr val="bg1"/>
              </a:solidFill>
            </a:endParaRPr>
          </a:p>
        </p:txBody>
      </p:sp>
      <p:sp>
        <p:nvSpPr>
          <p:cNvPr id="10" name="TextBox 9"/>
          <p:cNvSpPr txBox="1"/>
          <p:nvPr/>
        </p:nvSpPr>
        <p:spPr>
          <a:xfrm>
            <a:off x="2421713" y="330478"/>
            <a:ext cx="7408087" cy="338554"/>
          </a:xfrm>
          <a:prstGeom prst="rect">
            <a:avLst/>
          </a:prstGeom>
          <a:noFill/>
        </p:spPr>
        <p:txBody>
          <a:bodyPr wrap="square" rtlCol="0">
            <a:spAutoFit/>
          </a:bodyPr>
          <a:lstStyle/>
          <a:p>
            <a:r>
              <a:rPr lang="en-US" sz="1600" b="1" dirty="0" smtClean="0"/>
              <a:t>The </a:t>
            </a:r>
            <a:r>
              <a:rPr lang="en-US" sz="1600" b="1" dirty="0" err="1" smtClean="0"/>
              <a:t>DoD</a:t>
            </a:r>
            <a:r>
              <a:rPr lang="en-US" sz="1600" b="1" dirty="0" smtClean="0"/>
              <a:t> Nomination and Registration Process –  Getting Started</a:t>
            </a:r>
            <a:endParaRPr lang="en-US" sz="1600" b="1" dirty="0"/>
          </a:p>
        </p:txBody>
      </p:sp>
      <p:sp>
        <p:nvSpPr>
          <p:cNvPr id="11" name="TextBox 10"/>
          <p:cNvSpPr txBox="1"/>
          <p:nvPr/>
        </p:nvSpPr>
        <p:spPr>
          <a:xfrm>
            <a:off x="2438400" y="685800"/>
            <a:ext cx="2336800" cy="2769989"/>
          </a:xfrm>
          <a:prstGeom prst="rect">
            <a:avLst/>
          </a:prstGeom>
          <a:noFill/>
        </p:spPr>
        <p:txBody>
          <a:bodyPr wrap="square" rtlCol="0">
            <a:spAutoFit/>
          </a:bodyPr>
          <a:lstStyle/>
          <a:p>
            <a:r>
              <a:rPr lang="en-US" sz="1200" b="1" dirty="0" smtClean="0"/>
              <a:t>STUDENT ELIGIBILTY</a:t>
            </a:r>
          </a:p>
          <a:p>
            <a:r>
              <a:rPr lang="en-US" sz="900" dirty="0" smtClean="0"/>
              <a:t>There are several key criteria that each student must meet:</a:t>
            </a:r>
          </a:p>
          <a:p>
            <a:pPr marL="117475" indent="-117475">
              <a:buFont typeface="Arial" pitchFamily="34" charset="0"/>
              <a:buChar char="•"/>
            </a:pPr>
            <a:r>
              <a:rPr lang="en-US" sz="900" dirty="0" smtClean="0"/>
              <a:t>The </a:t>
            </a:r>
            <a:r>
              <a:rPr lang="en-US" sz="900" dirty="0" err="1" smtClean="0"/>
              <a:t>DoD</a:t>
            </a:r>
            <a:r>
              <a:rPr lang="en-US" sz="900" dirty="0" smtClean="0"/>
              <a:t> candidates must be a GS12 or O-4 or above.</a:t>
            </a:r>
          </a:p>
          <a:p>
            <a:pPr marL="117475" indent="-117475">
              <a:buFont typeface="Arial" pitchFamily="34" charset="0"/>
              <a:buChar char="•"/>
            </a:pPr>
            <a:r>
              <a:rPr lang="en-US" sz="900" dirty="0" smtClean="0"/>
              <a:t>Bachelors Degree from an accredited institution </a:t>
            </a:r>
          </a:p>
          <a:p>
            <a:pPr marL="117475" indent="-117475">
              <a:buFont typeface="Arial" pitchFamily="34" charset="0"/>
              <a:buChar char="•"/>
            </a:pPr>
            <a:r>
              <a:rPr lang="en-US" sz="900" dirty="0" smtClean="0"/>
              <a:t>Nomination must be submitted  though, and validated/approved by the applicant’s supervisor. </a:t>
            </a:r>
          </a:p>
          <a:p>
            <a:pPr marL="117475" indent="-117475"/>
            <a:endParaRPr lang="en-US" sz="900" dirty="0" smtClean="0"/>
          </a:p>
          <a:p>
            <a:r>
              <a:rPr lang="en-US" sz="900" dirty="0" smtClean="0"/>
              <a:t>For the second session be able to install the provided EA repository tool (</a:t>
            </a:r>
            <a:r>
              <a:rPr lang="en-US" sz="900" dirty="0" err="1" smtClean="0"/>
              <a:t>ProVision</a:t>
            </a:r>
            <a:r>
              <a:rPr lang="en-US" sz="900" dirty="0" smtClean="0"/>
              <a:t>) on either a personal computer or on a Government unclassified computer (with appropriate agency approval).  The software is compatible with  Windows XP, Vista, and Windows 7 (no Mac) and requires 10MB of space.</a:t>
            </a:r>
          </a:p>
        </p:txBody>
      </p:sp>
      <p:sp>
        <p:nvSpPr>
          <p:cNvPr id="12" name="TextBox 11"/>
          <p:cNvSpPr txBox="1"/>
          <p:nvPr/>
        </p:nvSpPr>
        <p:spPr>
          <a:xfrm>
            <a:off x="4724400" y="695743"/>
            <a:ext cx="2133600" cy="2631490"/>
          </a:xfrm>
          <a:prstGeom prst="rect">
            <a:avLst/>
          </a:prstGeom>
          <a:noFill/>
        </p:spPr>
        <p:txBody>
          <a:bodyPr wrap="square" rtlCol="0">
            <a:spAutoFit/>
          </a:bodyPr>
          <a:lstStyle/>
          <a:p>
            <a:r>
              <a:rPr lang="en-US" sz="1200" b="1" dirty="0" smtClean="0"/>
              <a:t>ENROLLMENT</a:t>
            </a:r>
          </a:p>
          <a:p>
            <a:r>
              <a:rPr lang="en-US" sz="900" dirty="0" smtClean="0"/>
              <a:t>The first step is to consult the calendar and maker sure the candidate is able to participate in and successfully complete al the associated  activities for course</a:t>
            </a:r>
          </a:p>
          <a:p>
            <a:endParaRPr lang="en-US" sz="900" dirty="0" smtClean="0"/>
          </a:p>
          <a:p>
            <a:r>
              <a:rPr lang="en-US" sz="900" dirty="0" smtClean="0"/>
              <a:t>Next, the interested candidate discusses the certificate course with their immediate supervisor, making sure of the fit as well as the minimal eligibility criteria are met.  The supervisor then nominates the candidate via email to:</a:t>
            </a:r>
          </a:p>
          <a:p>
            <a:endParaRPr lang="en-US" sz="900" dirty="0" smtClean="0"/>
          </a:p>
          <a:p>
            <a:endParaRPr lang="en-US" sz="900" dirty="0" smtClean="0"/>
          </a:p>
          <a:p>
            <a:r>
              <a:rPr lang="en-US" sz="900" dirty="0" smtClean="0"/>
              <a:t>For more course information:</a:t>
            </a:r>
          </a:p>
          <a:p>
            <a:r>
              <a:rPr lang="en-US" sz="900" b="1" dirty="0" smtClean="0"/>
              <a:t>Matt Newman</a:t>
            </a:r>
          </a:p>
          <a:p>
            <a:r>
              <a:rPr lang="en-US" sz="900" dirty="0" smtClean="0">
                <a:hlinkClick r:id="rId3"/>
              </a:rPr>
              <a:t>newmane@ndu.edu</a:t>
            </a:r>
            <a:endParaRPr lang="en-US" sz="900" dirty="0" smtClean="0"/>
          </a:p>
          <a:p>
            <a:r>
              <a:rPr lang="en-US" sz="900" dirty="0" smtClean="0"/>
              <a:t>202.685.2693</a:t>
            </a:r>
            <a:endParaRPr lang="en-US" sz="1000" dirty="0" smtClean="0"/>
          </a:p>
        </p:txBody>
      </p:sp>
      <p:sp>
        <p:nvSpPr>
          <p:cNvPr id="13" name="TextBox 12"/>
          <p:cNvSpPr txBox="1"/>
          <p:nvPr/>
        </p:nvSpPr>
        <p:spPr>
          <a:xfrm>
            <a:off x="6807200" y="695742"/>
            <a:ext cx="2133600" cy="2908489"/>
          </a:xfrm>
          <a:prstGeom prst="rect">
            <a:avLst/>
          </a:prstGeom>
          <a:noFill/>
        </p:spPr>
        <p:txBody>
          <a:bodyPr wrap="square" rtlCol="0">
            <a:spAutoFit/>
          </a:bodyPr>
          <a:lstStyle/>
          <a:p>
            <a:r>
              <a:rPr lang="en-US" sz="1200" b="1" dirty="0" smtClean="0"/>
              <a:t>TUITION</a:t>
            </a:r>
          </a:p>
          <a:p>
            <a:r>
              <a:rPr lang="en-US" sz="900" dirty="0" smtClean="0"/>
              <a:t>Tuition is free to all </a:t>
            </a:r>
            <a:r>
              <a:rPr lang="en-US" sz="900" dirty="0" err="1" smtClean="0"/>
              <a:t>DoD</a:t>
            </a:r>
            <a:r>
              <a:rPr lang="en-US" sz="900" dirty="0" smtClean="0"/>
              <a:t> employees and military.  Students and/or their agencies are responsible for any  incurred travel, local transportation  or TDY costs.</a:t>
            </a:r>
          </a:p>
          <a:p>
            <a:r>
              <a:rPr lang="en-US" sz="900" dirty="0" smtClean="0"/>
              <a:t>Contractors who meet eligibility requirements may participate, but a fee of $4,100 is required (Contact Matt Newman)</a:t>
            </a:r>
          </a:p>
          <a:p>
            <a:r>
              <a:rPr lang="en-US" sz="900" dirty="0" smtClean="0"/>
              <a:t/>
            </a:r>
            <a:br>
              <a:rPr lang="en-US" sz="900" dirty="0" smtClean="0"/>
            </a:br>
            <a:r>
              <a:rPr lang="en-US" sz="900" b="1" dirty="0" smtClean="0"/>
              <a:t>COURSE </a:t>
            </a:r>
            <a:r>
              <a:rPr lang="en-US" sz="900" b="1" dirty="0" smtClean="0"/>
              <a:t>CREDIT</a:t>
            </a:r>
          </a:p>
          <a:p>
            <a:r>
              <a:rPr lang="en-US" sz="900" dirty="0" smtClean="0"/>
              <a:t>This course may be taken for college credit towards:</a:t>
            </a:r>
          </a:p>
          <a:p>
            <a:pPr marL="53975" indent="-53975">
              <a:buFont typeface="Arial" pitchFamily="34" charset="0"/>
              <a:buChar char="•"/>
            </a:pPr>
            <a:r>
              <a:rPr lang="en-US" sz="900" dirty="0" smtClean="0"/>
              <a:t>The </a:t>
            </a:r>
            <a:r>
              <a:rPr lang="en-US" sz="900" i="1" dirty="0" err="1" smtClean="0">
                <a:solidFill>
                  <a:srgbClr val="FF0000"/>
                </a:solidFill>
              </a:rPr>
              <a:t>i</a:t>
            </a:r>
            <a:r>
              <a:rPr lang="en-US" sz="900" dirty="0" err="1" smtClean="0"/>
              <a:t>College’s</a:t>
            </a:r>
            <a:r>
              <a:rPr lang="en-US" sz="900" dirty="0" smtClean="0"/>
              <a:t> first level EA certificate</a:t>
            </a:r>
          </a:p>
          <a:p>
            <a:pPr marL="53975" indent="-53975">
              <a:buFont typeface="Arial" pitchFamily="34" charset="0"/>
              <a:buChar char="•"/>
            </a:pPr>
            <a:r>
              <a:rPr lang="en-US" sz="900" dirty="0" smtClean="0"/>
              <a:t>The </a:t>
            </a:r>
            <a:r>
              <a:rPr lang="en-US" sz="900" i="1" dirty="0" err="1" smtClean="0">
                <a:solidFill>
                  <a:srgbClr val="FF0000"/>
                </a:solidFill>
              </a:rPr>
              <a:t>i</a:t>
            </a:r>
            <a:r>
              <a:rPr lang="en-US" sz="900" dirty="0" err="1" smtClean="0"/>
              <a:t>College’s</a:t>
            </a:r>
            <a:r>
              <a:rPr lang="en-US" sz="900" dirty="0" smtClean="0"/>
              <a:t> master’s program</a:t>
            </a:r>
          </a:p>
          <a:p>
            <a:pPr marL="53975" indent="-53975">
              <a:buFont typeface="Arial" pitchFamily="34" charset="0"/>
              <a:buChar char="•"/>
            </a:pPr>
            <a:r>
              <a:rPr lang="en-US" sz="900" dirty="0" smtClean="0"/>
              <a:t>Master programs with our 30 plus partnering Universities (must complete the EA or CIO certificates).</a:t>
            </a:r>
          </a:p>
        </p:txBody>
      </p:sp>
      <p:sp>
        <p:nvSpPr>
          <p:cNvPr id="14" name="TextBox 13"/>
          <p:cNvSpPr txBox="1"/>
          <p:nvPr/>
        </p:nvSpPr>
        <p:spPr>
          <a:xfrm>
            <a:off x="2438400" y="4313575"/>
            <a:ext cx="1944757" cy="1477328"/>
          </a:xfrm>
          <a:prstGeom prst="rect">
            <a:avLst/>
          </a:prstGeom>
          <a:noFill/>
        </p:spPr>
        <p:txBody>
          <a:bodyPr wrap="square" rtlCol="0">
            <a:spAutoFit/>
          </a:bodyPr>
          <a:lstStyle/>
          <a:p>
            <a:r>
              <a:rPr lang="en-US" sz="900" b="1" u="sng" dirty="0" smtClean="0"/>
              <a:t>First Session </a:t>
            </a:r>
          </a:p>
          <a:p>
            <a:pPr marL="55563" indent="-55563">
              <a:buFont typeface="Arial" pitchFamily="34" charset="0"/>
              <a:buChar char="•"/>
            </a:pPr>
            <a:r>
              <a:rPr lang="en-US" sz="900" b="1" dirty="0" smtClean="0"/>
              <a:t>March 19 – April 1,  2012*</a:t>
            </a:r>
          </a:p>
          <a:p>
            <a:pPr marL="115888" indent="-55563"/>
            <a:r>
              <a:rPr lang="en-US" sz="900" dirty="0" smtClean="0"/>
              <a:t>Complete preparation session work</a:t>
            </a:r>
          </a:p>
          <a:p>
            <a:pPr marL="115888" indent="-55563"/>
            <a:r>
              <a:rPr lang="en-US" sz="900" dirty="0" smtClean="0"/>
              <a:t>Estimated Level of work: 20 hours</a:t>
            </a:r>
          </a:p>
          <a:p>
            <a:pPr marL="55563" indent="-55563">
              <a:buFont typeface="Arial" pitchFamily="34" charset="0"/>
              <a:buChar char="•"/>
            </a:pPr>
            <a:r>
              <a:rPr lang="en-US" sz="900" b="1" dirty="0" smtClean="0"/>
              <a:t>April 2 – April 6, 2012**</a:t>
            </a:r>
          </a:p>
          <a:p>
            <a:pPr marL="115888" indent="-55563"/>
            <a:r>
              <a:rPr lang="en-US" sz="900" dirty="0" smtClean="0"/>
              <a:t>Participate in classroom education</a:t>
            </a:r>
          </a:p>
          <a:p>
            <a:pPr marL="115888" indent="-55563"/>
            <a:r>
              <a:rPr lang="en-US" sz="900" dirty="0" smtClean="0"/>
              <a:t>Estimated level of work: 50 hours</a:t>
            </a:r>
          </a:p>
          <a:p>
            <a:pPr marL="55563" indent="-55563">
              <a:buFont typeface="Arial" pitchFamily="34" charset="0"/>
              <a:buChar char="•"/>
            </a:pPr>
            <a:r>
              <a:rPr lang="en-US" sz="900" b="1" dirty="0" smtClean="0"/>
              <a:t>April 7 – April 30, 2012*</a:t>
            </a:r>
          </a:p>
          <a:p>
            <a:pPr marL="115888" indent="-55563"/>
            <a:r>
              <a:rPr lang="en-US" sz="900" dirty="0" smtClean="0"/>
              <a:t>Complete post-course assessment</a:t>
            </a:r>
          </a:p>
          <a:p>
            <a:pPr marL="115888" indent="-55563"/>
            <a:r>
              <a:rPr lang="en-US" sz="900" dirty="0" smtClean="0"/>
              <a:t>Estimated level of work: 60 hours</a:t>
            </a:r>
          </a:p>
        </p:txBody>
      </p:sp>
      <p:sp>
        <p:nvSpPr>
          <p:cNvPr id="15" name="TextBox 14"/>
          <p:cNvSpPr txBox="1"/>
          <p:nvPr/>
        </p:nvSpPr>
        <p:spPr>
          <a:xfrm flipH="1">
            <a:off x="6400800" y="3733800"/>
            <a:ext cx="2336800" cy="523220"/>
          </a:xfrm>
          <a:prstGeom prst="rect">
            <a:avLst/>
          </a:prstGeom>
          <a:solidFill>
            <a:schemeClr val="tx1"/>
          </a:solidFill>
        </p:spPr>
        <p:txBody>
          <a:bodyPr wrap="square" rtlCol="0">
            <a:spAutoFit/>
          </a:bodyPr>
          <a:lstStyle/>
          <a:p>
            <a:pPr algn="ctr"/>
            <a:r>
              <a:rPr lang="en-US" sz="1400" dirty="0" smtClean="0">
                <a:solidFill>
                  <a:schemeClr val="bg1"/>
                </a:solidFill>
              </a:rPr>
              <a:t>Space is limited. Speak with your supervisor TODAY!</a:t>
            </a:r>
            <a:endParaRPr lang="en-US" sz="1400" dirty="0">
              <a:solidFill>
                <a:schemeClr val="bg1"/>
              </a:solidFill>
            </a:endParaRPr>
          </a:p>
        </p:txBody>
      </p:sp>
      <p:sp>
        <p:nvSpPr>
          <p:cNvPr id="16" name="TextBox 15"/>
          <p:cNvSpPr txBox="1"/>
          <p:nvPr/>
        </p:nvSpPr>
        <p:spPr>
          <a:xfrm flipH="1">
            <a:off x="6400800" y="5486400"/>
            <a:ext cx="2345634" cy="923330"/>
          </a:xfrm>
          <a:prstGeom prst="rect">
            <a:avLst/>
          </a:prstGeom>
          <a:solidFill>
            <a:schemeClr val="tx1"/>
          </a:solidFill>
        </p:spPr>
        <p:txBody>
          <a:bodyPr wrap="square" rtlCol="0">
            <a:spAutoFit/>
          </a:bodyPr>
          <a:lstStyle/>
          <a:p>
            <a:pPr algn="ctr"/>
            <a:r>
              <a:rPr lang="en-US" dirty="0" smtClean="0">
                <a:solidFill>
                  <a:schemeClr val="bg1"/>
                </a:solidFill>
              </a:rPr>
              <a:t>Deadline for Nominations is February 1, 2012</a:t>
            </a:r>
            <a:endParaRPr lang="en-US" dirty="0">
              <a:solidFill>
                <a:schemeClr val="bg1"/>
              </a:solidFill>
            </a:endParaRPr>
          </a:p>
        </p:txBody>
      </p:sp>
      <p:sp>
        <p:nvSpPr>
          <p:cNvPr id="17" name="TextBox 16"/>
          <p:cNvSpPr txBox="1"/>
          <p:nvPr/>
        </p:nvSpPr>
        <p:spPr>
          <a:xfrm>
            <a:off x="4419600" y="6324600"/>
            <a:ext cx="1200970" cy="215444"/>
          </a:xfrm>
          <a:prstGeom prst="rect">
            <a:avLst/>
          </a:prstGeom>
          <a:noFill/>
        </p:spPr>
        <p:txBody>
          <a:bodyPr wrap="none" rtlCol="0">
            <a:spAutoFit/>
          </a:bodyPr>
          <a:lstStyle/>
          <a:p>
            <a:r>
              <a:rPr lang="en-US" sz="800" dirty="0" smtClean="0"/>
              <a:t>*on-line    ** in-resident</a:t>
            </a:r>
            <a:endParaRPr lang="en-US" sz="800" dirty="0"/>
          </a:p>
        </p:txBody>
      </p:sp>
      <p:pic>
        <p:nvPicPr>
          <p:cNvPr id="19" name="Picture 8" descr="DoDseal"/>
          <p:cNvPicPr>
            <a:picLocks noChangeAspect="1" noChangeArrowheads="1"/>
          </p:cNvPicPr>
          <p:nvPr/>
        </p:nvPicPr>
        <p:blipFill>
          <a:blip r:embed="rId4" cstate="print"/>
          <a:srcRect/>
          <a:stretch>
            <a:fillRect/>
          </a:stretch>
        </p:blipFill>
        <p:spPr bwMode="auto">
          <a:xfrm>
            <a:off x="262864" y="4970181"/>
            <a:ext cx="847311" cy="731240"/>
          </a:xfrm>
          <a:prstGeom prst="rect">
            <a:avLst/>
          </a:prstGeom>
          <a:noFill/>
          <a:ln w="9525">
            <a:noFill/>
            <a:miter lim="800000"/>
            <a:headEnd/>
            <a:tailEnd/>
          </a:ln>
        </p:spPr>
      </p:pic>
      <p:pic>
        <p:nvPicPr>
          <p:cNvPr id="20" name="Picture 9" descr="NII Logo"/>
          <p:cNvPicPr>
            <a:picLocks noChangeAspect="1" noChangeArrowheads="1"/>
          </p:cNvPicPr>
          <p:nvPr/>
        </p:nvPicPr>
        <p:blipFill>
          <a:blip r:embed="rId5" cstate="print"/>
          <a:srcRect/>
          <a:stretch>
            <a:fillRect/>
          </a:stretch>
        </p:blipFill>
        <p:spPr bwMode="auto">
          <a:xfrm>
            <a:off x="1242223" y="4971880"/>
            <a:ext cx="878948" cy="758542"/>
          </a:xfrm>
          <a:prstGeom prst="rect">
            <a:avLst/>
          </a:prstGeom>
          <a:noFill/>
          <a:ln w="9525">
            <a:noFill/>
            <a:miter lim="800000"/>
            <a:headEnd/>
            <a:tailEnd/>
          </a:ln>
        </p:spPr>
      </p:pic>
      <p:sp>
        <p:nvSpPr>
          <p:cNvPr id="18" name="TextBox 17"/>
          <p:cNvSpPr txBox="1"/>
          <p:nvPr/>
        </p:nvSpPr>
        <p:spPr>
          <a:xfrm>
            <a:off x="2454965" y="3657601"/>
            <a:ext cx="3886200" cy="615553"/>
          </a:xfrm>
          <a:prstGeom prst="rect">
            <a:avLst/>
          </a:prstGeom>
          <a:noFill/>
        </p:spPr>
        <p:txBody>
          <a:bodyPr wrap="square" rtlCol="0">
            <a:spAutoFit/>
          </a:bodyPr>
          <a:lstStyle/>
          <a:p>
            <a:r>
              <a:rPr lang="en-US" sz="1600" b="1" dirty="0" smtClean="0"/>
              <a:t>COMMITMENT ESTIMATES</a:t>
            </a:r>
          </a:p>
          <a:p>
            <a:r>
              <a:rPr lang="en-US" sz="900" dirty="0" smtClean="0"/>
              <a:t>Accepted nominees are required to participate in and successfully complete all of the following:</a:t>
            </a:r>
          </a:p>
        </p:txBody>
      </p:sp>
      <p:sp>
        <p:nvSpPr>
          <p:cNvPr id="21" name="TextBox 20"/>
          <p:cNvSpPr txBox="1"/>
          <p:nvPr/>
        </p:nvSpPr>
        <p:spPr>
          <a:xfrm>
            <a:off x="4383165" y="4313575"/>
            <a:ext cx="2441714" cy="1615827"/>
          </a:xfrm>
          <a:prstGeom prst="rect">
            <a:avLst/>
          </a:prstGeom>
          <a:noFill/>
        </p:spPr>
        <p:txBody>
          <a:bodyPr wrap="square" rtlCol="0">
            <a:spAutoFit/>
          </a:bodyPr>
          <a:lstStyle/>
          <a:p>
            <a:pPr marL="55563" indent="-55563"/>
            <a:r>
              <a:rPr lang="en-US" sz="900" b="1" u="sng" dirty="0" smtClean="0"/>
              <a:t>Second Session</a:t>
            </a:r>
          </a:p>
          <a:p>
            <a:pPr marL="55563" indent="-55563">
              <a:buFont typeface="Arial" pitchFamily="34" charset="0"/>
              <a:buChar char="•"/>
            </a:pPr>
            <a:r>
              <a:rPr lang="en-US" sz="900" b="1" dirty="0" smtClean="0"/>
              <a:t>May 21 – June 3,  2012*</a:t>
            </a:r>
          </a:p>
          <a:p>
            <a:pPr marL="115888" indent="-55563"/>
            <a:r>
              <a:rPr lang="en-US" sz="900" dirty="0" smtClean="0"/>
              <a:t>Complete preparation session work</a:t>
            </a:r>
          </a:p>
          <a:p>
            <a:pPr marL="115888" indent="-55563"/>
            <a:r>
              <a:rPr lang="en-US" sz="900" dirty="0" smtClean="0"/>
              <a:t>Estimated Level of work: 20 hours</a:t>
            </a:r>
          </a:p>
          <a:p>
            <a:pPr marL="55563" indent="-55563">
              <a:buFont typeface="Arial" pitchFamily="34" charset="0"/>
              <a:buChar char="•"/>
            </a:pPr>
            <a:r>
              <a:rPr lang="en-US" sz="900" b="1" dirty="0" smtClean="0"/>
              <a:t>June 4 – June 8, 2012**</a:t>
            </a:r>
          </a:p>
          <a:p>
            <a:pPr marL="115888" indent="-55563"/>
            <a:r>
              <a:rPr lang="en-US" sz="900" dirty="0" smtClean="0"/>
              <a:t>Participate in classroom education</a:t>
            </a:r>
          </a:p>
          <a:p>
            <a:pPr marL="115888" indent="-55563"/>
            <a:r>
              <a:rPr lang="en-US" sz="900" dirty="0" smtClean="0"/>
              <a:t>Estimated level of work: 50 hours</a:t>
            </a:r>
          </a:p>
          <a:p>
            <a:pPr marL="55563" indent="-55563">
              <a:buFont typeface="Arial" pitchFamily="34" charset="0"/>
              <a:buChar char="•"/>
            </a:pPr>
            <a:r>
              <a:rPr lang="en-US" sz="900" b="1" dirty="0" smtClean="0"/>
              <a:t>June 9 – July 2, 2012*</a:t>
            </a:r>
          </a:p>
          <a:p>
            <a:pPr marL="115888" indent="-55563"/>
            <a:r>
              <a:rPr lang="en-US" sz="900" dirty="0" smtClean="0"/>
              <a:t>Complete post-course assessment</a:t>
            </a:r>
          </a:p>
          <a:p>
            <a:pPr marL="115888" indent="-55563"/>
            <a:r>
              <a:rPr lang="en-US" sz="900" dirty="0" smtClean="0"/>
              <a:t>Estimated level of work: 60 hours</a:t>
            </a:r>
          </a:p>
          <a:p>
            <a:pPr marL="55563" indent="-55563">
              <a:buFont typeface="Arial" pitchFamily="34" charset="0"/>
              <a:buChar char="•"/>
            </a:pPr>
            <a:endParaRPr lang="en-US" sz="9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52600"/>
            <a:ext cx="8077200" cy="1858962"/>
          </a:xfrm>
        </p:spPr>
        <p:txBody>
          <a:bodyPr>
            <a:normAutofit fontScale="90000"/>
          </a:bodyPr>
          <a:lstStyle/>
          <a:p>
            <a:r>
              <a:rPr lang="en-US" sz="5300" dirty="0" smtClean="0"/>
              <a:t>2012 DoD Enterprise Architecture Conference</a:t>
            </a:r>
            <a:r>
              <a:rPr lang="en-US" dirty="0" smtClean="0"/>
              <a:t/>
            </a:r>
            <a:br>
              <a:rPr lang="en-US" dirty="0" smtClean="0"/>
            </a:br>
            <a:r>
              <a:rPr lang="en-US" dirty="0" smtClean="0"/>
              <a:t>Save the Dates</a:t>
            </a:r>
            <a:endParaRPr lang="en-US" dirty="0"/>
          </a:p>
        </p:txBody>
      </p:sp>
      <p:sp>
        <p:nvSpPr>
          <p:cNvPr id="3" name="Content Placeholder 2"/>
          <p:cNvSpPr>
            <a:spLocks noGrp="1"/>
          </p:cNvSpPr>
          <p:nvPr>
            <p:ph idx="1"/>
          </p:nvPr>
        </p:nvSpPr>
        <p:spPr>
          <a:xfrm>
            <a:off x="1447800" y="3886200"/>
            <a:ext cx="6096000" cy="2057400"/>
          </a:xfrm>
        </p:spPr>
        <p:txBody>
          <a:bodyPr>
            <a:normAutofit fontScale="85000" lnSpcReduction="20000"/>
          </a:bodyPr>
          <a:lstStyle/>
          <a:p>
            <a:pPr algn="ctr">
              <a:buNone/>
            </a:pPr>
            <a:r>
              <a:rPr lang="en-US" sz="5200" dirty="0" smtClean="0"/>
              <a:t>30 April – </a:t>
            </a:r>
            <a:r>
              <a:rPr lang="en-US" sz="5200" dirty="0" smtClean="0"/>
              <a:t>3 May </a:t>
            </a:r>
            <a:r>
              <a:rPr lang="en-US" sz="5200" dirty="0" smtClean="0"/>
              <a:t>2012</a:t>
            </a:r>
          </a:p>
          <a:p>
            <a:pPr algn="ctr">
              <a:buNone/>
            </a:pPr>
            <a:endParaRPr lang="en-US" sz="2000" dirty="0"/>
          </a:p>
          <a:p>
            <a:pPr algn="ctr">
              <a:buNone/>
            </a:pPr>
            <a:r>
              <a:rPr lang="en-US" sz="5400" dirty="0" smtClean="0"/>
              <a:t>Hyatt Regency Miami</a:t>
            </a:r>
          </a:p>
          <a:p>
            <a:pPr algn="ctr">
              <a:buNone/>
            </a:pPr>
            <a:r>
              <a:rPr lang="en-US" sz="2600" dirty="0" smtClean="0">
                <a:hlinkClick r:id="rId2"/>
              </a:rPr>
              <a:t>www.DoDEnterpriseArchitecture.org</a:t>
            </a:r>
            <a:endParaRPr lang="en-US" sz="2600" dirty="0" smtClean="0"/>
          </a:p>
          <a:p>
            <a:pPr algn="ctr">
              <a:buNone/>
            </a:pPr>
            <a:endParaRPr lang="en-US" sz="2600" dirty="0"/>
          </a:p>
        </p:txBody>
      </p:sp>
      <p:pic>
        <p:nvPicPr>
          <p:cNvPr id="5" name="Picture 4" descr="dodseal.jpg"/>
          <p:cNvPicPr>
            <a:picLocks noChangeAspect="1"/>
          </p:cNvPicPr>
          <p:nvPr/>
        </p:nvPicPr>
        <p:blipFill>
          <a:blip r:embed="rId3" cstate="print"/>
          <a:stretch>
            <a:fillRect/>
          </a:stretch>
        </p:blipFill>
        <p:spPr>
          <a:xfrm>
            <a:off x="3581400" y="228600"/>
            <a:ext cx="1676400" cy="146304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4" name="Footer Placeholder 3"/>
          <p:cNvSpPr>
            <a:spLocks noGrp="1"/>
          </p:cNvSpPr>
          <p:nvPr>
            <p:ph type="ftr" sz="quarter" idx="11"/>
          </p:nvPr>
        </p:nvSpPr>
        <p:spPr/>
        <p:txBody>
          <a:bodyPr/>
          <a:lstStyle/>
          <a:p>
            <a:pPr>
              <a:defRPr/>
            </a:pPr>
            <a:r>
              <a:rPr lang="en-US" smtClean="0"/>
              <a:t>UNCLASSIFIED</a:t>
            </a:r>
            <a:endParaRPr lang="en-US"/>
          </a:p>
        </p:txBody>
      </p:sp>
      <p:sp>
        <p:nvSpPr>
          <p:cNvPr id="5" name="Slide Number Placeholder 4"/>
          <p:cNvSpPr>
            <a:spLocks noGrp="1"/>
          </p:cNvSpPr>
          <p:nvPr>
            <p:ph type="sldNum" sz="quarter" idx="4294967295"/>
          </p:nvPr>
        </p:nvSpPr>
        <p:spPr>
          <a:xfrm>
            <a:off x="6553200" y="6245225"/>
            <a:ext cx="2133600" cy="476250"/>
          </a:xfrm>
          <a:prstGeom prst="rect">
            <a:avLst/>
          </a:prstGeom>
        </p:spPr>
        <p:txBody>
          <a:bodyPr/>
          <a:lstStyle/>
          <a:p>
            <a:pPr>
              <a:defRPr/>
            </a:pPr>
            <a:fld id="{1C09438B-C0E0-452C-B377-2CAA1B4BB8B2}" type="slidenum">
              <a:rPr lang="en-US" smtClean="0"/>
              <a:pPr>
                <a:defRPr/>
              </a:pPr>
              <a:t>18</a:t>
            </a:fld>
            <a:endParaRPr lang="en-US"/>
          </a:p>
        </p:txBody>
      </p:sp>
      <p:pic>
        <p:nvPicPr>
          <p:cNvPr id="1026" name="Picture 2" descr="D:\Documents and Settings\Vanessa.Trinh\Local Settings\Temporary Internet Files\Content.IE5\N61GLV7O\MC900439407[1].jpg"/>
          <p:cNvPicPr>
            <a:picLocks noGrp="1" noChangeAspect="1" noChangeArrowheads="1"/>
          </p:cNvPicPr>
          <p:nvPr>
            <p:ph idx="1"/>
          </p:nvPr>
        </p:nvPicPr>
        <p:blipFill>
          <a:blip r:embed="rId2" cstate="print"/>
          <a:srcRect/>
          <a:stretch>
            <a:fillRect/>
          </a:stretch>
        </p:blipFill>
        <p:spPr bwMode="auto">
          <a:xfrm>
            <a:off x="2686560" y="1744663"/>
            <a:ext cx="4202679" cy="452596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8906" y="274638"/>
            <a:ext cx="7430294" cy="968375"/>
          </a:xfrm>
        </p:spPr>
        <p:txBody>
          <a:bodyPr/>
          <a:lstStyle/>
          <a:p>
            <a:r>
              <a:rPr lang="en-US" sz="2800" dirty="0"/>
              <a:t>DoD Architecture Education and Training</a:t>
            </a:r>
          </a:p>
        </p:txBody>
      </p:sp>
      <p:sp>
        <p:nvSpPr>
          <p:cNvPr id="3" name="Content Placeholder 2"/>
          <p:cNvSpPr>
            <a:spLocks noGrp="1"/>
          </p:cNvSpPr>
          <p:nvPr>
            <p:ph idx="1"/>
          </p:nvPr>
        </p:nvSpPr>
        <p:spPr/>
        <p:txBody>
          <a:bodyPr/>
          <a:lstStyle/>
          <a:p>
            <a:pPr>
              <a:buNone/>
            </a:pPr>
            <a:r>
              <a:rPr lang="en-US" b="1" dirty="0" smtClean="0"/>
              <a:t>The Question:</a:t>
            </a:r>
          </a:p>
          <a:p>
            <a:pPr>
              <a:buNone/>
            </a:pPr>
            <a:endParaRPr lang="en-US" b="1" dirty="0" smtClean="0"/>
          </a:p>
          <a:p>
            <a:pPr>
              <a:buNone/>
            </a:pPr>
            <a:r>
              <a:rPr lang="en-US" b="1" dirty="0" smtClean="0"/>
              <a:t>What are the skill-sets necessary to contend with the challenges facing federal agencies today, including funding and cyber-security?</a:t>
            </a:r>
          </a:p>
          <a:p>
            <a:endParaRPr lang="en-US" dirty="0"/>
          </a:p>
        </p:txBody>
      </p:sp>
      <p:sp>
        <p:nvSpPr>
          <p:cNvPr id="4" name="Slide Number Placeholder 3"/>
          <p:cNvSpPr>
            <a:spLocks noGrp="1"/>
          </p:cNvSpPr>
          <p:nvPr>
            <p:ph type="sldNum" sz="quarter" idx="11"/>
          </p:nvPr>
        </p:nvSpPr>
        <p:spPr/>
        <p:txBody>
          <a:bodyPr/>
          <a:lstStyle/>
          <a:p>
            <a:pPr>
              <a:defRPr/>
            </a:pPr>
            <a:fld id="{009E4491-109B-4626-945D-38A16DD03685}" type="slidenum">
              <a:rPr lang="en-US" smtClean="0"/>
              <a:pPr>
                <a:defRPr/>
              </a:pPr>
              <a:t>2</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idx="4294967295"/>
          </p:nvPr>
        </p:nvSpPr>
        <p:spPr>
          <a:xfrm>
            <a:off x="1295400" y="405825"/>
            <a:ext cx="7543800" cy="584775"/>
          </a:xfrm>
        </p:spPr>
        <p:txBody>
          <a:bodyPr wrap="square" anchor="t">
            <a:spAutoFit/>
          </a:bodyPr>
          <a:lstStyle/>
          <a:p>
            <a:pPr eaLnBrk="1" hangingPunct="1"/>
            <a:r>
              <a:rPr lang="en-US" b="1" dirty="0" smtClean="0">
                <a:solidFill>
                  <a:srgbClr val="000000"/>
                </a:solidFill>
              </a:rPr>
              <a:t>Elements of Quality Architecture </a:t>
            </a:r>
          </a:p>
        </p:txBody>
      </p:sp>
      <p:pic>
        <p:nvPicPr>
          <p:cNvPr id="7171" name="Picture 6" descr="DoDAF2_3lens"/>
          <p:cNvPicPr>
            <a:picLocks noChangeAspect="1" noChangeArrowheads="1"/>
          </p:cNvPicPr>
          <p:nvPr/>
        </p:nvPicPr>
        <p:blipFill>
          <a:blip r:embed="rId3" cstate="print"/>
          <a:srcRect/>
          <a:stretch>
            <a:fillRect/>
          </a:stretch>
        </p:blipFill>
        <p:spPr bwMode="auto">
          <a:xfrm>
            <a:off x="5862638" y="1371600"/>
            <a:ext cx="3281362" cy="2128838"/>
          </a:xfrm>
          <a:prstGeom prst="rect">
            <a:avLst/>
          </a:prstGeom>
          <a:noFill/>
          <a:ln w="9525">
            <a:noFill/>
            <a:miter lim="800000"/>
            <a:headEnd/>
            <a:tailEnd/>
          </a:ln>
        </p:spPr>
      </p:pic>
      <p:sp>
        <p:nvSpPr>
          <p:cNvPr id="7172" name="Text Box 7"/>
          <p:cNvSpPr txBox="1">
            <a:spLocks noChangeArrowheads="1"/>
          </p:cNvSpPr>
          <p:nvPr/>
        </p:nvSpPr>
        <p:spPr bwMode="auto">
          <a:xfrm>
            <a:off x="42863" y="6240463"/>
            <a:ext cx="6053137" cy="400050"/>
          </a:xfrm>
          <a:prstGeom prst="rect">
            <a:avLst/>
          </a:prstGeom>
          <a:solidFill>
            <a:srgbClr val="FFFF00"/>
          </a:solidFill>
          <a:ln w="50800">
            <a:solidFill>
              <a:srgbClr val="0000FF"/>
            </a:solidFill>
            <a:miter lim="800000"/>
            <a:headEnd/>
            <a:tailEnd/>
          </a:ln>
        </p:spPr>
        <p:txBody>
          <a:bodyPr>
            <a:spAutoFit/>
          </a:bodyPr>
          <a:lstStyle/>
          <a:p>
            <a:pPr algn="ctr"/>
            <a:r>
              <a:rPr lang="en-US" sz="2000">
                <a:solidFill>
                  <a:srgbClr val="10196E"/>
                </a:solidFill>
              </a:rPr>
              <a:t>Common Architecture Framework Approach </a:t>
            </a:r>
          </a:p>
        </p:txBody>
      </p:sp>
      <p:sp>
        <p:nvSpPr>
          <p:cNvPr id="7173" name="Rectangle 9"/>
          <p:cNvSpPr>
            <a:spLocks noChangeArrowheads="1"/>
          </p:cNvSpPr>
          <p:nvPr/>
        </p:nvSpPr>
        <p:spPr bwMode="auto">
          <a:xfrm>
            <a:off x="565150" y="1644650"/>
            <a:ext cx="5254625" cy="4386263"/>
          </a:xfrm>
          <a:prstGeom prst="rect">
            <a:avLst/>
          </a:prstGeom>
          <a:gradFill rotWithShape="0">
            <a:gsLst>
              <a:gs pos="0">
                <a:srgbClr val="21D6E0"/>
              </a:gs>
              <a:gs pos="25000">
                <a:srgbClr val="21D6E0"/>
              </a:gs>
              <a:gs pos="49001">
                <a:srgbClr val="03D4A8"/>
              </a:gs>
              <a:gs pos="75000">
                <a:srgbClr val="0087E6"/>
              </a:gs>
              <a:gs pos="100000">
                <a:srgbClr val="005CBF"/>
              </a:gs>
            </a:gsLst>
            <a:lin ang="5400000"/>
          </a:gradFill>
          <a:ln w="79375">
            <a:solidFill>
              <a:schemeClr val="tx1"/>
            </a:solidFill>
            <a:miter lim="800000"/>
            <a:headEnd/>
            <a:tailEnd/>
          </a:ln>
        </p:spPr>
        <p:txBody>
          <a:bodyPr/>
          <a:lstStyle/>
          <a:p>
            <a:pPr>
              <a:lnSpc>
                <a:spcPct val="145000"/>
              </a:lnSpc>
              <a:spcBef>
                <a:spcPct val="20000"/>
              </a:spcBef>
              <a:buFont typeface="Arial" pitchFamily="34" charset="0"/>
              <a:buChar char="•"/>
            </a:pPr>
            <a:r>
              <a:rPr lang="en-US" sz="2400" i="1" dirty="0">
                <a:solidFill>
                  <a:srgbClr val="5C1F00"/>
                </a:solidFill>
              </a:rPr>
              <a:t>  Single Architecture Framework</a:t>
            </a:r>
          </a:p>
          <a:p>
            <a:pPr>
              <a:lnSpc>
                <a:spcPct val="145000"/>
              </a:lnSpc>
              <a:spcBef>
                <a:spcPct val="20000"/>
              </a:spcBef>
              <a:buFont typeface="Arial" pitchFamily="34" charset="0"/>
              <a:buChar char="•"/>
            </a:pPr>
            <a:r>
              <a:rPr lang="en-US" sz="2400" i="1" dirty="0">
                <a:solidFill>
                  <a:srgbClr val="5C1F00"/>
                </a:solidFill>
              </a:rPr>
              <a:t>  Policy, Direction, Guidance</a:t>
            </a:r>
          </a:p>
          <a:p>
            <a:pPr>
              <a:lnSpc>
                <a:spcPct val="145000"/>
              </a:lnSpc>
              <a:spcBef>
                <a:spcPct val="20000"/>
              </a:spcBef>
              <a:buFont typeface="Arial" pitchFamily="34" charset="0"/>
              <a:buChar char="•"/>
            </a:pPr>
            <a:r>
              <a:rPr lang="en-US" sz="2400" i="1" dirty="0">
                <a:solidFill>
                  <a:srgbClr val="5C1F00"/>
                </a:solidFill>
              </a:rPr>
              <a:t>  Exchange</a:t>
            </a:r>
          </a:p>
          <a:p>
            <a:pPr>
              <a:lnSpc>
                <a:spcPct val="145000"/>
              </a:lnSpc>
              <a:spcBef>
                <a:spcPct val="20000"/>
              </a:spcBef>
              <a:buFont typeface="Arial" pitchFamily="34" charset="0"/>
              <a:buChar char="•"/>
            </a:pPr>
            <a:r>
              <a:rPr lang="en-US" sz="2400" i="1" dirty="0">
                <a:solidFill>
                  <a:srgbClr val="5C1F00"/>
                </a:solidFill>
              </a:rPr>
              <a:t>  Architecture Tools</a:t>
            </a:r>
          </a:p>
          <a:p>
            <a:pPr>
              <a:lnSpc>
                <a:spcPct val="145000"/>
              </a:lnSpc>
              <a:spcBef>
                <a:spcPct val="20000"/>
              </a:spcBef>
              <a:buFont typeface="Arial" pitchFamily="34" charset="0"/>
              <a:buChar char="•"/>
            </a:pPr>
            <a:r>
              <a:rPr lang="en-US" sz="2400" i="1" dirty="0">
                <a:solidFill>
                  <a:srgbClr val="5C1F00"/>
                </a:solidFill>
              </a:rPr>
              <a:t>  Certified Architects </a:t>
            </a:r>
          </a:p>
          <a:p>
            <a:pPr algn="ctr">
              <a:lnSpc>
                <a:spcPct val="145000"/>
              </a:lnSpc>
              <a:spcBef>
                <a:spcPct val="20000"/>
              </a:spcBef>
              <a:buFont typeface="Wingdings" pitchFamily="2" charset="2"/>
              <a:buNone/>
            </a:pPr>
            <a:r>
              <a:rPr lang="en-US" sz="2000" i="1" dirty="0">
                <a:solidFill>
                  <a:schemeClr val="bg1"/>
                </a:solidFill>
              </a:rPr>
              <a:t>Enabling efficient and effective acquisition of hardware, software and services used by DoD in </a:t>
            </a:r>
            <a:r>
              <a:rPr lang="en-US" sz="2000" i="1" dirty="0" smtClean="0">
                <a:solidFill>
                  <a:schemeClr val="bg1"/>
                </a:solidFill>
              </a:rPr>
              <a:t>missions</a:t>
            </a:r>
            <a:endParaRPr lang="en-US" sz="2000" i="1" dirty="0">
              <a:solidFill>
                <a:srgbClr val="5C1F00"/>
              </a:solidFill>
            </a:endParaRPr>
          </a:p>
        </p:txBody>
      </p:sp>
      <p:cxnSp>
        <p:nvCxnSpPr>
          <p:cNvPr id="9" name="Straight Connector 8"/>
          <p:cNvCxnSpPr/>
          <p:nvPr/>
        </p:nvCxnSpPr>
        <p:spPr>
          <a:xfrm>
            <a:off x="596900" y="4724400"/>
            <a:ext cx="5181600" cy="25400"/>
          </a:xfrm>
          <a:prstGeom prst="line">
            <a:avLst/>
          </a:prstGeom>
          <a:ln w="2222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7175" name="Picture 3"/>
          <p:cNvPicPr>
            <a:picLocks noChangeAspect="1" noChangeArrowheads="1"/>
          </p:cNvPicPr>
          <p:nvPr/>
        </p:nvPicPr>
        <p:blipFill>
          <a:blip r:embed="rId4" cstate="print"/>
          <a:srcRect/>
          <a:stretch>
            <a:fillRect/>
          </a:stretch>
        </p:blipFill>
        <p:spPr bwMode="auto">
          <a:xfrm>
            <a:off x="5907088" y="3506788"/>
            <a:ext cx="3084512" cy="3122612"/>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ctrTitle" idx="4294967295"/>
          </p:nvPr>
        </p:nvSpPr>
        <p:spPr>
          <a:xfrm>
            <a:off x="1295400" y="381000"/>
            <a:ext cx="7346950" cy="584775"/>
          </a:xfrm>
        </p:spPr>
        <p:txBody>
          <a:bodyPr wrap="square" anchor="t">
            <a:spAutoFit/>
          </a:bodyPr>
          <a:lstStyle/>
          <a:p>
            <a:pPr eaLnBrk="1" hangingPunct="1"/>
            <a:r>
              <a:rPr lang="en-US" b="1" dirty="0" smtClean="0">
                <a:solidFill>
                  <a:srgbClr val="000000"/>
                </a:solidFill>
              </a:rPr>
              <a:t>Architecture Education &amp; Training</a:t>
            </a:r>
          </a:p>
        </p:txBody>
      </p:sp>
      <p:pic>
        <p:nvPicPr>
          <p:cNvPr id="12291" name="Picture 12"/>
          <p:cNvPicPr>
            <a:picLocks noChangeAspect="1" noChangeArrowheads="1"/>
          </p:cNvPicPr>
          <p:nvPr/>
        </p:nvPicPr>
        <p:blipFill>
          <a:blip r:embed="rId3" cstate="print"/>
          <a:srcRect/>
          <a:stretch>
            <a:fillRect/>
          </a:stretch>
        </p:blipFill>
        <p:spPr bwMode="auto">
          <a:xfrm>
            <a:off x="3352800" y="1371600"/>
            <a:ext cx="1695450" cy="1307536"/>
          </a:xfrm>
          <a:prstGeom prst="rect">
            <a:avLst/>
          </a:prstGeom>
          <a:noFill/>
          <a:ln w="12700">
            <a:noFill/>
            <a:miter lim="800000"/>
            <a:headEnd type="none" w="sm" len="sm"/>
            <a:tailEnd type="none" w="sm" len="sm"/>
          </a:ln>
        </p:spPr>
      </p:pic>
      <p:pic>
        <p:nvPicPr>
          <p:cNvPr id="12293" name="Picture 6" descr="DoDAF2_3lens"/>
          <p:cNvPicPr>
            <a:picLocks noChangeAspect="1" noChangeArrowheads="1"/>
          </p:cNvPicPr>
          <p:nvPr/>
        </p:nvPicPr>
        <p:blipFill>
          <a:blip r:embed="rId4" cstate="print"/>
          <a:srcRect/>
          <a:stretch>
            <a:fillRect/>
          </a:stretch>
        </p:blipFill>
        <p:spPr bwMode="auto">
          <a:xfrm>
            <a:off x="5862638" y="4289425"/>
            <a:ext cx="3281362" cy="2128838"/>
          </a:xfrm>
          <a:prstGeom prst="rect">
            <a:avLst/>
          </a:prstGeom>
          <a:noFill/>
          <a:ln w="9525">
            <a:noFill/>
            <a:miter lim="800000"/>
            <a:headEnd/>
            <a:tailEnd/>
          </a:ln>
        </p:spPr>
      </p:pic>
      <p:sp>
        <p:nvSpPr>
          <p:cNvPr id="12294" name="Text Box 7"/>
          <p:cNvSpPr txBox="1">
            <a:spLocks noChangeArrowheads="1"/>
          </p:cNvSpPr>
          <p:nvPr/>
        </p:nvSpPr>
        <p:spPr bwMode="auto">
          <a:xfrm>
            <a:off x="4953000" y="6411913"/>
            <a:ext cx="4114800" cy="369887"/>
          </a:xfrm>
          <a:prstGeom prst="rect">
            <a:avLst/>
          </a:prstGeom>
          <a:solidFill>
            <a:srgbClr val="FFFF00"/>
          </a:solidFill>
          <a:ln w="50800">
            <a:solidFill>
              <a:srgbClr val="0000FF"/>
            </a:solidFill>
            <a:miter lim="800000"/>
            <a:headEnd/>
            <a:tailEnd/>
          </a:ln>
        </p:spPr>
        <p:txBody>
          <a:bodyPr>
            <a:spAutoFit/>
          </a:bodyPr>
          <a:lstStyle/>
          <a:p>
            <a:pPr algn="ctr"/>
            <a:r>
              <a:rPr lang="en-US" sz="1800">
                <a:solidFill>
                  <a:srgbClr val="10196E"/>
                </a:solidFill>
              </a:rPr>
              <a:t>Common Architecture Framework</a:t>
            </a:r>
          </a:p>
        </p:txBody>
      </p:sp>
      <p:sp>
        <p:nvSpPr>
          <p:cNvPr id="12295" name="Rectangle 9"/>
          <p:cNvSpPr>
            <a:spLocks noChangeArrowheads="1"/>
          </p:cNvSpPr>
          <p:nvPr/>
        </p:nvSpPr>
        <p:spPr bwMode="auto">
          <a:xfrm>
            <a:off x="304800" y="2471737"/>
            <a:ext cx="4999038" cy="4386263"/>
          </a:xfrm>
          <a:prstGeom prst="rect">
            <a:avLst/>
          </a:prstGeom>
          <a:noFill/>
          <a:ln w="9525">
            <a:noFill/>
            <a:miter lim="800000"/>
            <a:headEnd/>
            <a:tailEnd/>
          </a:ln>
        </p:spPr>
        <p:txBody>
          <a:bodyPr/>
          <a:lstStyle/>
          <a:p>
            <a:pPr>
              <a:lnSpc>
                <a:spcPct val="145000"/>
              </a:lnSpc>
              <a:spcBef>
                <a:spcPct val="20000"/>
              </a:spcBef>
              <a:buFont typeface="Wingdings" pitchFamily="2" charset="2"/>
              <a:buNone/>
            </a:pPr>
            <a:r>
              <a:rPr lang="en-US" sz="2400" b="1" i="1" dirty="0">
                <a:solidFill>
                  <a:srgbClr val="5C1F00"/>
                </a:solidFill>
              </a:rPr>
              <a:t>Certified Enterprise Architects design the information technology architecture structure enabling the efficient and effective acquisition of hardware, software and services utilized by the DoD in missions supporting the </a:t>
            </a:r>
            <a:r>
              <a:rPr lang="en-US" sz="2400" b="1" i="1" dirty="0" err="1">
                <a:solidFill>
                  <a:srgbClr val="5C1F00"/>
                </a:solidFill>
              </a:rPr>
              <a:t>warfighters</a:t>
            </a:r>
            <a:r>
              <a:rPr lang="en-US" sz="2400" b="1" i="1" dirty="0">
                <a:solidFill>
                  <a:srgbClr val="5C1F00"/>
                </a:solidFill>
              </a:rPr>
              <a:t>.</a:t>
            </a:r>
          </a:p>
        </p:txBody>
      </p:sp>
      <p:pic>
        <p:nvPicPr>
          <p:cNvPr id="71682" name="Picture 2" descr="File:F-16 June 2008.jpg">
            <a:hlinkClick r:id="rId5"/>
          </p:cNvPr>
          <p:cNvPicPr>
            <a:picLocks noChangeAspect="1" noChangeArrowheads="1"/>
          </p:cNvPicPr>
          <p:nvPr/>
        </p:nvPicPr>
        <p:blipFill>
          <a:blip r:embed="rId6" cstate="print"/>
          <a:srcRect/>
          <a:stretch>
            <a:fillRect/>
          </a:stretch>
        </p:blipFill>
        <p:spPr bwMode="auto">
          <a:xfrm>
            <a:off x="5065303" y="1371600"/>
            <a:ext cx="4078697" cy="2819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txBox="1">
            <a:spLocks noGrp="1"/>
          </p:cNvSpPr>
          <p:nvPr/>
        </p:nvSpPr>
        <p:spPr bwMode="auto">
          <a:xfrm>
            <a:off x="6921500" y="6356350"/>
            <a:ext cx="2133600" cy="365125"/>
          </a:xfrm>
          <a:prstGeom prst="rect">
            <a:avLst/>
          </a:prstGeom>
          <a:noFill/>
          <a:ln w="9525">
            <a:noFill/>
            <a:miter lim="800000"/>
            <a:headEnd/>
            <a:tailEnd/>
          </a:ln>
        </p:spPr>
        <p:txBody>
          <a:bodyPr anchor="ctr"/>
          <a:lstStyle/>
          <a:p>
            <a:pPr algn="r"/>
            <a:fld id="{09CEC8F3-9D19-40EB-A373-FC5930A1BDB1}" type="slidenum">
              <a:rPr lang="en-US" sz="1400"/>
              <a:pPr algn="r"/>
              <a:t>5</a:t>
            </a:fld>
            <a:endParaRPr lang="en-US" sz="1400"/>
          </a:p>
        </p:txBody>
      </p:sp>
      <p:sp>
        <p:nvSpPr>
          <p:cNvPr id="12" name="Title 11"/>
          <p:cNvSpPr>
            <a:spLocks noGrp="1"/>
          </p:cNvSpPr>
          <p:nvPr>
            <p:ph type="title"/>
          </p:nvPr>
        </p:nvSpPr>
        <p:spPr>
          <a:xfrm>
            <a:off x="1371600" y="18472"/>
            <a:ext cx="6321552" cy="1143000"/>
          </a:xfrm>
        </p:spPr>
        <p:txBody>
          <a:bodyPr/>
          <a:lstStyle/>
          <a:p>
            <a:r>
              <a:rPr lang="en-US" sz="3600" dirty="0" smtClean="0"/>
              <a:t>Purpose</a:t>
            </a:r>
            <a:endParaRPr lang="en-US" sz="3600" dirty="0"/>
          </a:p>
        </p:txBody>
      </p:sp>
      <p:sp>
        <p:nvSpPr>
          <p:cNvPr id="14" name="Rectangle 13"/>
          <p:cNvSpPr/>
          <p:nvPr/>
        </p:nvSpPr>
        <p:spPr>
          <a:xfrm>
            <a:off x="609600" y="1792224"/>
            <a:ext cx="7973568" cy="2062103"/>
          </a:xfrm>
          <a:prstGeom prst="rect">
            <a:avLst/>
          </a:prstGeom>
        </p:spPr>
        <p:txBody>
          <a:bodyPr wrap="square">
            <a:spAutoFit/>
          </a:bodyPr>
          <a:lstStyle/>
          <a:p>
            <a:r>
              <a:rPr lang="en-US" sz="3200" dirty="0" smtClean="0">
                <a:latin typeface="+mj-lt"/>
              </a:rPr>
              <a:t>To create a Empowered Architect’s Workforce. </a:t>
            </a:r>
          </a:p>
          <a:p>
            <a:endParaRPr lang="en-US" sz="3200" b="1" dirty="0" smtClean="0">
              <a:latin typeface="+mj-lt"/>
            </a:endParaRPr>
          </a:p>
          <a:p>
            <a:endParaRPr lang="en-US" sz="3200" b="1" dirty="0">
              <a:latin typeface="+mj-lt"/>
            </a:endParaRPr>
          </a:p>
        </p:txBody>
      </p:sp>
      <p:sp>
        <p:nvSpPr>
          <p:cNvPr id="10241" name="Rectangle 1"/>
          <p:cNvSpPr>
            <a:spLocks noChangeArrowheads="1"/>
          </p:cNvSpPr>
          <p:nvPr/>
        </p:nvSpPr>
        <p:spPr bwMode="auto">
          <a:xfrm>
            <a:off x="694943" y="3148948"/>
            <a:ext cx="7827265"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lang="en-US" sz="2800" dirty="0" smtClean="0">
                <a:latin typeface="+mj-lt"/>
                <a:ea typeface="Calibri" pitchFamily="34" charset="0"/>
                <a:cs typeface="Times New Roman" pitchFamily="18" charset="0"/>
              </a:rPr>
              <a:t>To Identify t</a:t>
            </a:r>
            <a:r>
              <a:rPr kumimoji="0" lang="en-US" sz="2800" u="none" strike="noStrike" cap="none" normalizeH="0" baseline="0" dirty="0" smtClean="0">
                <a:ln>
                  <a:noFill/>
                </a:ln>
                <a:solidFill>
                  <a:schemeClr val="tx1"/>
                </a:solidFill>
                <a:effectLst/>
                <a:latin typeface="+mj-lt"/>
                <a:ea typeface="Calibri" pitchFamily="34" charset="0"/>
                <a:cs typeface="Times New Roman" pitchFamily="18" charset="0"/>
              </a:rPr>
              <a:t>he knowledge, skills, abilities, and functions an architect in the DoD is expected to exhibit to ensure success at every stage in an architecture life cycle. </a:t>
            </a:r>
            <a:endParaRPr kumimoji="0" lang="en-US" sz="2800" u="none" strike="noStrike" cap="none" normalizeH="0" baseline="0" dirty="0" smtClean="0">
              <a:ln>
                <a:noFill/>
              </a:ln>
              <a:solidFill>
                <a:schemeClr val="tx1"/>
              </a:solidFill>
              <a:effectLst/>
              <a:latin typeface="+mj-lt"/>
            </a:endParaRPr>
          </a:p>
        </p:txBody>
      </p:sp>
    </p:spTree>
    <p:extLst>
      <p:ext uri="{BB962C8B-B14F-4D97-AF65-F5344CB8AC3E}">
        <p14:creationId xmlns="" xmlns:p14="http://schemas.microsoft.com/office/powerpoint/2010/main" val="4211810620"/>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Objectives</a:t>
            </a:r>
          </a:p>
        </p:txBody>
      </p:sp>
      <p:sp>
        <p:nvSpPr>
          <p:cNvPr id="3" name="Content Placeholder 2"/>
          <p:cNvSpPr>
            <a:spLocks noGrp="1"/>
          </p:cNvSpPr>
          <p:nvPr>
            <p:ph idx="1"/>
          </p:nvPr>
        </p:nvSpPr>
        <p:spPr/>
        <p:txBody>
          <a:bodyPr/>
          <a:lstStyle/>
          <a:p>
            <a:r>
              <a:rPr lang="en-US" sz="2400" dirty="0" smtClean="0"/>
              <a:t>Review current official government policy, direction, and guidance on Architecture Career </a:t>
            </a:r>
            <a:r>
              <a:rPr lang="en-US" sz="2400" dirty="0" smtClean="0"/>
              <a:t>Paths.</a:t>
            </a:r>
            <a:endParaRPr lang="en-US" sz="2400" dirty="0" smtClean="0"/>
          </a:p>
          <a:p>
            <a:r>
              <a:rPr lang="en-US" sz="2400" dirty="0" smtClean="0"/>
              <a:t>Coordinate policy, direction, and criteria for development and implementation of Architecture Career Path.</a:t>
            </a:r>
          </a:p>
          <a:p>
            <a:r>
              <a:rPr lang="en-US" sz="2400" dirty="0" smtClean="0"/>
              <a:t>Provide sharing best standard practices and development of enterprise and solutions </a:t>
            </a:r>
            <a:r>
              <a:rPr lang="en-US" sz="2400" dirty="0" smtClean="0"/>
              <a:t>architectures.</a:t>
            </a:r>
            <a:endParaRPr lang="en-US" sz="2400" dirty="0" smtClean="0"/>
          </a:p>
          <a:p>
            <a:r>
              <a:rPr lang="en-US" sz="2400" dirty="0" smtClean="0"/>
              <a:t>Provide architecture competencies which support the United States Government (USG) Common Approach as defined by the Office of Management and Budget (OMB</a:t>
            </a:r>
            <a:r>
              <a:rPr lang="en-US" sz="2400" dirty="0" smtClean="0"/>
              <a:t>).</a:t>
            </a:r>
            <a:endParaRPr lang="en-US" sz="2400" dirty="0"/>
          </a:p>
        </p:txBody>
      </p:sp>
      <p:sp>
        <p:nvSpPr>
          <p:cNvPr id="4" name="Footer Placeholder 3"/>
          <p:cNvSpPr>
            <a:spLocks noGrp="1"/>
          </p:cNvSpPr>
          <p:nvPr>
            <p:ph type="ftr" sz="quarter" idx="11"/>
          </p:nvPr>
        </p:nvSpPr>
        <p:spPr/>
        <p:txBody>
          <a:bodyPr/>
          <a:lstStyle/>
          <a:p>
            <a:pPr>
              <a:defRPr/>
            </a:pPr>
            <a:r>
              <a:rPr lang="en-US" smtClean="0"/>
              <a:t>UNCLASSIFIED</a:t>
            </a:r>
            <a:endParaRPr lang="en-US"/>
          </a:p>
        </p:txBody>
      </p:sp>
      <p:sp>
        <p:nvSpPr>
          <p:cNvPr id="5" name="Slide Number Placeholder 4"/>
          <p:cNvSpPr>
            <a:spLocks noGrp="1"/>
          </p:cNvSpPr>
          <p:nvPr>
            <p:ph type="sldNum" sz="quarter" idx="4294967295"/>
          </p:nvPr>
        </p:nvSpPr>
        <p:spPr>
          <a:xfrm>
            <a:off x="6553200" y="6245225"/>
            <a:ext cx="2133600" cy="476250"/>
          </a:xfrm>
          <a:prstGeom prst="rect">
            <a:avLst/>
          </a:prstGeom>
        </p:spPr>
        <p:txBody>
          <a:bodyPr/>
          <a:lstStyle/>
          <a:p>
            <a:pPr>
              <a:defRPr/>
            </a:pPr>
            <a:fld id="{1C09438B-C0E0-452C-B377-2CAA1B4BB8B2}" type="slidenum">
              <a:rPr lang="en-US" smtClean="0"/>
              <a:pPr>
                <a:defRPr/>
              </a:pPr>
              <a:t>6</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Accomplishments</a:t>
            </a:r>
            <a:endParaRPr lang="en-US" b="1" dirty="0"/>
          </a:p>
        </p:txBody>
      </p:sp>
      <p:sp>
        <p:nvSpPr>
          <p:cNvPr id="3" name="Content Placeholder 2"/>
          <p:cNvSpPr>
            <a:spLocks noGrp="1"/>
          </p:cNvSpPr>
          <p:nvPr>
            <p:ph idx="1"/>
          </p:nvPr>
        </p:nvSpPr>
        <p:spPr>
          <a:xfrm>
            <a:off x="889000" y="1744584"/>
            <a:ext cx="7797800" cy="4525963"/>
          </a:xfrm>
        </p:spPr>
        <p:txBody>
          <a:bodyPr/>
          <a:lstStyle/>
          <a:p>
            <a:pPr>
              <a:spcAft>
                <a:spcPts val="1200"/>
              </a:spcAft>
            </a:pPr>
            <a:r>
              <a:rPr lang="en-US" sz="2800" dirty="0" smtClean="0"/>
              <a:t>Charter</a:t>
            </a:r>
          </a:p>
          <a:p>
            <a:pPr>
              <a:spcAft>
                <a:spcPts val="1200"/>
              </a:spcAft>
            </a:pPr>
            <a:r>
              <a:rPr lang="en-US" sz="2800" dirty="0" smtClean="0"/>
              <a:t>POAM</a:t>
            </a:r>
          </a:p>
          <a:p>
            <a:pPr>
              <a:spcAft>
                <a:spcPts val="1200"/>
              </a:spcAft>
            </a:pPr>
            <a:r>
              <a:rPr lang="en-US" sz="2800" dirty="0" smtClean="0"/>
              <a:t>Guidance Outline</a:t>
            </a:r>
          </a:p>
          <a:p>
            <a:pPr>
              <a:spcAft>
                <a:spcPts val="1200"/>
              </a:spcAft>
            </a:pPr>
            <a:r>
              <a:rPr lang="en-US" sz="2800" dirty="0" smtClean="0"/>
              <a:t>Competency Framework Pilot Program</a:t>
            </a:r>
          </a:p>
          <a:p>
            <a:pPr lvl="1">
              <a:spcAft>
                <a:spcPts val="1200"/>
              </a:spcAft>
            </a:pPr>
            <a:r>
              <a:rPr lang="en-US" dirty="0" smtClean="0"/>
              <a:t>Working with the Office of Personnel Management (OPM) for Mission Critical Occupation (MCO)</a:t>
            </a:r>
            <a:endParaRPr lang="en-US" dirty="0"/>
          </a:p>
        </p:txBody>
      </p:sp>
      <p:sp>
        <p:nvSpPr>
          <p:cNvPr id="4" name="Footer Placeholder 3"/>
          <p:cNvSpPr>
            <a:spLocks noGrp="1"/>
          </p:cNvSpPr>
          <p:nvPr>
            <p:ph type="ftr" sz="quarter" idx="11"/>
          </p:nvPr>
        </p:nvSpPr>
        <p:spPr/>
        <p:txBody>
          <a:bodyPr/>
          <a:lstStyle/>
          <a:p>
            <a:pPr>
              <a:defRPr/>
            </a:pPr>
            <a:r>
              <a:rPr lang="en-US" smtClean="0"/>
              <a:t>UNCLASSIFIED</a:t>
            </a:r>
            <a:endParaRPr lang="en-US"/>
          </a:p>
        </p:txBody>
      </p:sp>
      <p:sp>
        <p:nvSpPr>
          <p:cNvPr id="5" name="Slide Number Placeholder 4"/>
          <p:cNvSpPr>
            <a:spLocks noGrp="1"/>
          </p:cNvSpPr>
          <p:nvPr>
            <p:ph type="sldNum" sz="quarter" idx="4294967295"/>
          </p:nvPr>
        </p:nvSpPr>
        <p:spPr>
          <a:xfrm>
            <a:off x="6553200" y="6245225"/>
            <a:ext cx="2133600" cy="476250"/>
          </a:xfrm>
          <a:prstGeom prst="rect">
            <a:avLst/>
          </a:prstGeom>
        </p:spPr>
        <p:txBody>
          <a:bodyPr/>
          <a:lstStyle/>
          <a:p>
            <a:pPr>
              <a:defRPr/>
            </a:pPr>
            <a:fld id="{1C09438B-C0E0-452C-B377-2CAA1B4BB8B2}" type="slidenum">
              <a:rPr lang="en-US" smtClean="0"/>
              <a:pPr>
                <a:defRPr/>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Way Ahead</a:t>
            </a:r>
            <a:endParaRPr lang="en-US" b="1" dirty="0"/>
          </a:p>
        </p:txBody>
      </p:sp>
      <p:sp>
        <p:nvSpPr>
          <p:cNvPr id="3" name="Content Placeholder 2"/>
          <p:cNvSpPr>
            <a:spLocks noGrp="1"/>
          </p:cNvSpPr>
          <p:nvPr>
            <p:ph idx="1"/>
          </p:nvPr>
        </p:nvSpPr>
        <p:spPr>
          <a:xfrm>
            <a:off x="889000" y="1744584"/>
            <a:ext cx="7797800" cy="4525963"/>
          </a:xfrm>
        </p:spPr>
        <p:txBody>
          <a:bodyPr/>
          <a:lstStyle/>
          <a:p>
            <a:pPr>
              <a:spcAft>
                <a:spcPts val="1200"/>
              </a:spcAft>
            </a:pPr>
            <a:r>
              <a:rPr lang="en-US" dirty="0" smtClean="0"/>
              <a:t>Competency Framework Pilot Program</a:t>
            </a:r>
          </a:p>
          <a:p>
            <a:pPr>
              <a:spcAft>
                <a:spcPts val="1200"/>
              </a:spcAft>
            </a:pPr>
            <a:r>
              <a:rPr lang="en-US" dirty="0" smtClean="0"/>
              <a:t>Career Path Guidance Document</a:t>
            </a:r>
          </a:p>
          <a:p>
            <a:endParaRPr lang="en-US" dirty="0"/>
          </a:p>
        </p:txBody>
      </p:sp>
      <p:sp>
        <p:nvSpPr>
          <p:cNvPr id="4" name="Footer Placeholder 3"/>
          <p:cNvSpPr>
            <a:spLocks noGrp="1"/>
          </p:cNvSpPr>
          <p:nvPr>
            <p:ph type="ftr" sz="quarter" idx="11"/>
          </p:nvPr>
        </p:nvSpPr>
        <p:spPr/>
        <p:txBody>
          <a:bodyPr/>
          <a:lstStyle/>
          <a:p>
            <a:pPr>
              <a:defRPr/>
            </a:pPr>
            <a:r>
              <a:rPr lang="en-US" smtClean="0"/>
              <a:t>UNCLASSIFIED</a:t>
            </a:r>
            <a:endParaRPr lang="en-US"/>
          </a:p>
        </p:txBody>
      </p:sp>
      <p:sp>
        <p:nvSpPr>
          <p:cNvPr id="5" name="Slide Number Placeholder 4"/>
          <p:cNvSpPr>
            <a:spLocks noGrp="1"/>
          </p:cNvSpPr>
          <p:nvPr>
            <p:ph type="sldNum" sz="quarter" idx="4294967295"/>
          </p:nvPr>
        </p:nvSpPr>
        <p:spPr>
          <a:xfrm>
            <a:off x="6553200" y="6245225"/>
            <a:ext cx="2133600" cy="476250"/>
          </a:xfrm>
          <a:prstGeom prst="rect">
            <a:avLst/>
          </a:prstGeom>
        </p:spPr>
        <p:txBody>
          <a:bodyPr/>
          <a:lstStyle/>
          <a:p>
            <a:pPr>
              <a:defRPr/>
            </a:pPr>
            <a:fld id="{1C09438B-C0E0-452C-B377-2CAA1B4BB8B2}" type="slidenum">
              <a:rPr lang="en-US" smtClean="0"/>
              <a:pPr>
                <a:defRPr/>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p:cNvSpPr>
            <a:spLocks noChangeArrowheads="1"/>
          </p:cNvSpPr>
          <p:nvPr/>
        </p:nvSpPr>
        <p:spPr bwMode="auto">
          <a:xfrm>
            <a:off x="228601" y="3283917"/>
            <a:ext cx="8110728"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pPr>
            <a:r>
              <a:rPr kumimoji="0" lang="en-US"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DoD employees</a:t>
            </a:r>
          </a:p>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pPr>
            <a:r>
              <a:rPr kumimoji="0" lang="en-US"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Supervisors</a:t>
            </a:r>
          </a:p>
          <a:p>
            <a:pPr marL="514350" marR="0" lvl="0" indent="-514350" algn="l" defTabSz="914400" rtl="0" eaLnBrk="1" fontAlgn="base" latinLnBrk="0" hangingPunct="1">
              <a:lnSpc>
                <a:spcPct val="100000"/>
              </a:lnSpc>
              <a:spcBef>
                <a:spcPct val="0"/>
              </a:spcBef>
              <a:spcAft>
                <a:spcPct val="0"/>
              </a:spcAft>
              <a:buClrTx/>
              <a:buSzTx/>
              <a:buFont typeface="+mj-lt"/>
              <a:buAutoNum type="arabicPeriod"/>
              <a:tabLst/>
            </a:pPr>
            <a:r>
              <a:rPr lang="en-US" sz="2800" b="1" dirty="0" smtClean="0">
                <a:ea typeface="Calibri" pitchFamily="34" charset="0"/>
                <a:cs typeface="Arial" pitchFamily="34" charset="0"/>
              </a:rPr>
              <a:t>H</a:t>
            </a:r>
            <a:r>
              <a:rPr kumimoji="0" lang="en-US"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iring managers/</a:t>
            </a:r>
          </a:p>
          <a:p>
            <a:pPr marL="514350" marR="0" lvl="0" indent="-514350" algn="l" defTabSz="914400" rtl="0" eaLnBrk="1" fontAlgn="base" latinLnBrk="0" hangingPunct="1">
              <a:lnSpc>
                <a:spcPct val="100000"/>
              </a:lnSpc>
              <a:spcBef>
                <a:spcPct val="0"/>
              </a:spcBef>
              <a:spcAft>
                <a:spcPct val="0"/>
              </a:spcAft>
              <a:buClrTx/>
              <a:buSzTx/>
              <a:tabLst/>
            </a:pPr>
            <a:r>
              <a:rPr lang="en-US" sz="2800" b="1" dirty="0" smtClean="0">
                <a:latin typeface="Arial" pitchFamily="34" charset="0"/>
                <a:ea typeface="Calibri" pitchFamily="34" charset="0"/>
                <a:cs typeface="Arial" pitchFamily="34" charset="0"/>
              </a:rPr>
              <a:t>		</a:t>
            </a:r>
            <a:r>
              <a:rPr kumimoji="0" lang="en-US"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Human Resources</a:t>
            </a:r>
          </a:p>
          <a:p>
            <a:pPr marL="514350" marR="0" lvl="0" indent="-514350" algn="l" defTabSz="914400" rtl="0" eaLnBrk="1" fontAlgn="base" latinLnBrk="0" hangingPunct="1">
              <a:lnSpc>
                <a:spcPct val="100000"/>
              </a:lnSpc>
              <a:spcBef>
                <a:spcPct val="0"/>
              </a:spcBef>
              <a:spcAft>
                <a:spcPct val="0"/>
              </a:spcAft>
              <a:buClrTx/>
              <a:buSzTx/>
              <a:buAutoNum type="arabicPeriod" startAt="4"/>
              <a:tabLst/>
            </a:pPr>
            <a:r>
              <a:rPr lang="en-US" sz="2800" b="1" dirty="0" smtClean="0">
                <a:ea typeface="Calibri" pitchFamily="34" charset="0"/>
                <a:cs typeface="Arial" pitchFamily="34" charset="0"/>
              </a:rPr>
              <a:t>P</a:t>
            </a:r>
            <a:r>
              <a:rPr kumimoji="0" lang="en-US"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rogram managers</a:t>
            </a:r>
          </a:p>
          <a:p>
            <a:pPr marL="514350" marR="0" lvl="0" indent="-514350" algn="l" defTabSz="914400" rtl="0" eaLnBrk="1" fontAlgn="base" latinLnBrk="0" hangingPunct="1">
              <a:lnSpc>
                <a:spcPct val="100000"/>
              </a:lnSpc>
              <a:spcBef>
                <a:spcPct val="0"/>
              </a:spcBef>
              <a:spcAft>
                <a:spcPct val="0"/>
              </a:spcAft>
              <a:buClrTx/>
              <a:buSzTx/>
              <a:buAutoNum type="arabicPeriod" startAt="4"/>
              <a:tabLst/>
            </a:pPr>
            <a:r>
              <a:rPr kumimoji="0" lang="en-US"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Architecture Education </a:t>
            </a:r>
          </a:p>
          <a:p>
            <a:pPr marL="971550" lvl="1" indent="-514350" fontAlgn="base">
              <a:spcBef>
                <a:spcPct val="0"/>
              </a:spcBef>
              <a:spcAft>
                <a:spcPct val="0"/>
              </a:spcAft>
            </a:pPr>
            <a:r>
              <a:rPr kumimoji="0" lang="en-US"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and Training </a:t>
            </a:r>
            <a:r>
              <a:rPr kumimoji="0" lang="en-US"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providers </a:t>
            </a:r>
            <a:endParaRPr kumimoji="0" lang="en-US" sz="2800" b="1" i="0" u="none" strike="noStrike" cap="none" normalizeH="0" baseline="0" dirty="0" smtClean="0">
              <a:ln>
                <a:noFill/>
              </a:ln>
              <a:solidFill>
                <a:schemeClr val="tx1"/>
              </a:solidFill>
              <a:effectLst/>
              <a:latin typeface="Arial" pitchFamily="34" charset="0"/>
            </a:endParaRPr>
          </a:p>
        </p:txBody>
      </p:sp>
      <p:sp>
        <p:nvSpPr>
          <p:cNvPr id="3" name="Rectangle 2"/>
          <p:cNvSpPr/>
          <p:nvPr/>
        </p:nvSpPr>
        <p:spPr>
          <a:xfrm>
            <a:off x="1341120" y="512064"/>
            <a:ext cx="6803136" cy="646331"/>
          </a:xfrm>
          <a:prstGeom prst="rect">
            <a:avLst/>
          </a:prstGeom>
        </p:spPr>
        <p:txBody>
          <a:bodyPr wrap="square">
            <a:spAutoFit/>
          </a:bodyPr>
          <a:lstStyle/>
          <a:p>
            <a:r>
              <a:rPr lang="en-US" sz="3600" b="1" dirty="0" smtClean="0">
                <a:ea typeface="Calibri" pitchFamily="34" charset="0"/>
                <a:cs typeface="Arial" pitchFamily="34" charset="0"/>
              </a:rPr>
              <a:t>Five Key Stakeholder Groups</a:t>
            </a:r>
            <a:endParaRPr lang="en-US" sz="3600" dirty="0"/>
          </a:p>
        </p:txBody>
      </p:sp>
      <p:pic>
        <p:nvPicPr>
          <p:cNvPr id="4" name="Picture 7"/>
          <p:cNvPicPr>
            <a:picLocks noChangeAspect="1" noChangeArrowheads="1"/>
          </p:cNvPicPr>
          <p:nvPr/>
        </p:nvPicPr>
        <p:blipFill>
          <a:blip r:embed="rId2" cstate="print"/>
          <a:srcRect/>
          <a:stretch>
            <a:fillRect/>
          </a:stretch>
        </p:blipFill>
        <p:spPr bwMode="auto">
          <a:xfrm>
            <a:off x="0" y="1447800"/>
            <a:ext cx="2564014" cy="1888466"/>
          </a:xfrm>
          <a:prstGeom prst="rect">
            <a:avLst/>
          </a:prstGeom>
          <a:noFill/>
        </p:spPr>
      </p:pic>
      <p:pic>
        <p:nvPicPr>
          <p:cNvPr id="5" name="Picture 5" descr="j0400027"/>
          <p:cNvPicPr>
            <a:picLocks noChangeAspect="1" noChangeArrowheads="1"/>
          </p:cNvPicPr>
          <p:nvPr/>
        </p:nvPicPr>
        <p:blipFill>
          <a:blip r:embed="rId3" cstate="print"/>
          <a:srcRect/>
          <a:stretch>
            <a:fillRect/>
          </a:stretch>
        </p:blipFill>
        <p:spPr bwMode="auto">
          <a:xfrm>
            <a:off x="2514600" y="1447802"/>
            <a:ext cx="2362200" cy="1896545"/>
          </a:xfrm>
          <a:prstGeom prst="rect">
            <a:avLst/>
          </a:prstGeom>
          <a:noFill/>
        </p:spPr>
      </p:pic>
      <p:pic>
        <p:nvPicPr>
          <p:cNvPr id="6" name="Picture 9"/>
          <p:cNvPicPr>
            <a:picLocks noChangeAspect="1" noChangeArrowheads="1"/>
          </p:cNvPicPr>
          <p:nvPr/>
        </p:nvPicPr>
        <p:blipFill>
          <a:blip r:embed="rId4" cstate="print"/>
          <a:srcRect/>
          <a:stretch>
            <a:fillRect/>
          </a:stretch>
        </p:blipFill>
        <p:spPr bwMode="auto">
          <a:xfrm>
            <a:off x="4876800" y="1447800"/>
            <a:ext cx="2819400" cy="1878458"/>
          </a:xfrm>
          <a:prstGeom prst="rect">
            <a:avLst/>
          </a:prstGeom>
          <a:noFill/>
        </p:spPr>
      </p:pic>
      <p:pic>
        <p:nvPicPr>
          <p:cNvPr id="7" name="Picture 8" descr="j0422173"/>
          <p:cNvPicPr>
            <a:picLocks noChangeAspect="1" noChangeArrowheads="1"/>
          </p:cNvPicPr>
          <p:nvPr/>
        </p:nvPicPr>
        <p:blipFill>
          <a:blip r:embed="rId5" cstate="print"/>
          <a:srcRect/>
          <a:stretch>
            <a:fillRect/>
          </a:stretch>
        </p:blipFill>
        <p:spPr bwMode="auto">
          <a:xfrm>
            <a:off x="6002467" y="4786141"/>
            <a:ext cx="3141533" cy="2071859"/>
          </a:xfrm>
          <a:prstGeom prst="rect">
            <a:avLst/>
          </a:prstGeom>
          <a:noFill/>
        </p:spPr>
      </p:pic>
      <p:pic>
        <p:nvPicPr>
          <p:cNvPr id="128004" name="Picture 4" descr="http://www.career-hound.com/images/picturetwo.jpg"/>
          <p:cNvPicPr>
            <a:picLocks noChangeAspect="1" noChangeArrowheads="1"/>
          </p:cNvPicPr>
          <p:nvPr/>
        </p:nvPicPr>
        <p:blipFill>
          <a:blip r:embed="rId6" cstate="print"/>
          <a:srcRect/>
          <a:stretch>
            <a:fillRect/>
          </a:stretch>
        </p:blipFill>
        <p:spPr bwMode="auto">
          <a:xfrm>
            <a:off x="6400800" y="2544536"/>
            <a:ext cx="2514600" cy="2275114"/>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NII-CIO Presentations">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1541</TotalTime>
  <Words>1607</Words>
  <Application>Microsoft Office PowerPoint</Application>
  <PresentationFormat>On-screen Show (4:3)</PresentationFormat>
  <Paragraphs>230</Paragraphs>
  <Slides>18</Slides>
  <Notes>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NII-CIO Presentations</vt:lpstr>
      <vt:lpstr>Department of Defense (DoD) DoD Architecture Education and Training DoD Architect’s Competency Framework  Prepared for   DoD Architecture Framework (DoDAF) Version 2.0 Plenary 5 January 2012</vt:lpstr>
      <vt:lpstr>DoD Architecture Education and Training</vt:lpstr>
      <vt:lpstr>Elements of Quality Architecture </vt:lpstr>
      <vt:lpstr>Architecture Education &amp; Training</vt:lpstr>
      <vt:lpstr>Purpose</vt:lpstr>
      <vt:lpstr>Objectives</vt:lpstr>
      <vt:lpstr>Accomplishments</vt:lpstr>
      <vt:lpstr>Way Ahead</vt:lpstr>
      <vt:lpstr>Slide 9</vt:lpstr>
      <vt:lpstr>Slide 10</vt:lpstr>
      <vt:lpstr>Roadmap to Certification</vt:lpstr>
      <vt:lpstr>Way Ahead</vt:lpstr>
      <vt:lpstr>Education &amp; Training Partnerships</vt:lpstr>
      <vt:lpstr>Slide 14</vt:lpstr>
      <vt:lpstr>Slide 15</vt:lpstr>
      <vt:lpstr>Slide 16</vt:lpstr>
      <vt:lpstr>2012 DoD Enterprise Architecture Conference Save the Dates</vt:lpstr>
      <vt:lpstr>Questions</vt:lpstr>
    </vt:vector>
  </TitlesOfParts>
  <Company>Booz Allen Hamilton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DoD Information Enterprise Architecture v2.0</dc:title>
  <dc:creator>Flora, Pamela</dc:creator>
  <cp:lastModifiedBy>H Arnold</cp:lastModifiedBy>
  <cp:revision>145</cp:revision>
  <dcterms:created xsi:type="dcterms:W3CDTF">2011-09-22T13:56:58Z</dcterms:created>
  <dcterms:modified xsi:type="dcterms:W3CDTF">2012-01-10T19:05:32Z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IPHeaderWording">
    <vt:lpwstr/>
  </property>
  <property fmtid="{D5CDD505-2E9C-101B-9397-08002B2CF9AE}" pid="3" name="SIPLevel">
    <vt:lpwstr>0</vt:lpwstr>
  </property>
  <property fmtid="{D5CDD505-2E9C-101B-9397-08002B2CF9AE}" pid="4" name="Document Author">
    <vt:lpwstr>ACCT04\lees9</vt:lpwstr>
  </property>
  <property fmtid="{D5CDD505-2E9C-101B-9397-08002B2CF9AE}" pid="5" name="Document Sensitivity">
    <vt:lpwstr>1</vt:lpwstr>
  </property>
  <property fmtid="{D5CDD505-2E9C-101B-9397-08002B2CF9AE}" pid="6" name="ThirdParty">
    <vt:lpwstr/>
  </property>
  <property fmtid="{D5CDD505-2E9C-101B-9397-08002B2CF9AE}" pid="7" name="OCI Restriction">
    <vt:bool>false</vt:bool>
  </property>
  <property fmtid="{D5CDD505-2E9C-101B-9397-08002B2CF9AE}" pid="8" name="OCI Additional Info">
    <vt:lpwstr/>
  </property>
  <property fmtid="{D5CDD505-2E9C-101B-9397-08002B2CF9AE}" pid="9" name="Allow Header Overwrite">
    <vt:bool>false</vt:bool>
  </property>
  <property fmtid="{D5CDD505-2E9C-101B-9397-08002B2CF9AE}" pid="10" name="Allow Footer Overwrite">
    <vt:bool>false</vt:bool>
  </property>
  <property fmtid="{D5CDD505-2E9C-101B-9397-08002B2CF9AE}" pid="11" name="Multiple Selected">
    <vt:lpwstr>-1</vt:lpwstr>
  </property>
  <property fmtid="{D5CDD505-2E9C-101B-9397-08002B2CF9AE}" pid="12" name="SIPLongWording">
    <vt:lpwstr/>
  </property>
</Properties>
</file>