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sldIdLst>
    <p:sldId id="256" r:id="rId2"/>
    <p:sldId id="297" r:id="rId3"/>
    <p:sldId id="295" r:id="rId4"/>
    <p:sldId id="310" r:id="rId5"/>
    <p:sldId id="300" r:id="rId6"/>
    <p:sldId id="305" r:id="rId7"/>
    <p:sldId id="304" r:id="rId8"/>
    <p:sldId id="307" r:id="rId9"/>
    <p:sldId id="309" r:id="rId10"/>
    <p:sldId id="311" r:id="rId11"/>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0F5B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86" autoAdjust="0"/>
    <p:restoredTop sz="94807" autoAdjust="0"/>
  </p:normalViewPr>
  <p:slideViewPr>
    <p:cSldViewPr>
      <p:cViewPr>
        <p:scale>
          <a:sx n="68" d="100"/>
          <a:sy n="68" d="100"/>
        </p:scale>
        <p:origin x="-1194" y="-6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2484" y="-78"/>
      </p:cViewPr>
      <p:guideLst>
        <p:guide orient="horz" pos="2928"/>
        <p:guide pos="216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61CC4F-663E-4DE0-B1D2-430A0560B28B}" type="doc">
      <dgm:prSet loTypeId="urn:microsoft.com/office/officeart/2005/8/layout/hierarchy2" loCatId="hierarchy" qsTypeId="urn:microsoft.com/office/officeart/2005/8/quickstyle/simple1" qsCatId="simple" csTypeId="urn:microsoft.com/office/officeart/2005/8/colors/accent1_3" csCatId="accent1" phldr="1"/>
      <dgm:spPr/>
      <dgm:t>
        <a:bodyPr/>
        <a:lstStyle/>
        <a:p>
          <a:endParaRPr lang="en-US"/>
        </a:p>
      </dgm:t>
    </dgm:pt>
    <dgm:pt modelId="{9ECBC9B9-E48B-47DD-BE34-D590ADFEFD22}">
      <dgm:prSet/>
      <dgm:spPr>
        <a:gradFill flip="none" rotWithShape="0">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a:scene3d>
          <a:camera prst="orthographicFront"/>
          <a:lightRig rig="threePt" dir="t"/>
        </a:scene3d>
        <a:sp3d>
          <a:bevelT prst="relaxedInset"/>
        </a:sp3d>
      </dgm:spPr>
      <dgm:t>
        <a:bodyPr/>
        <a:lstStyle/>
        <a:p>
          <a:pPr rtl="0"/>
          <a:r>
            <a:rPr lang="en-US" dirty="0" smtClean="0"/>
            <a:t>Federation Pilot</a:t>
          </a:r>
          <a:endParaRPr lang="en-US" dirty="0"/>
        </a:p>
      </dgm:t>
    </dgm:pt>
    <dgm:pt modelId="{54C8D4C1-B0EB-4801-92BD-CA09671B1A47}" type="parTrans" cxnId="{8E3315E4-3E11-4E06-A2E3-61A45B4060D8}">
      <dgm:prSet/>
      <dgm:spPr/>
      <dgm:t>
        <a:bodyPr/>
        <a:lstStyle/>
        <a:p>
          <a:endParaRPr lang="en-US"/>
        </a:p>
      </dgm:t>
    </dgm:pt>
    <dgm:pt modelId="{A12A55D8-50A2-4064-9048-6CC820AFAAE9}" type="sibTrans" cxnId="{8E3315E4-3E11-4E06-A2E3-61A45B4060D8}">
      <dgm:prSet/>
      <dgm:spPr/>
      <dgm:t>
        <a:bodyPr/>
        <a:lstStyle/>
        <a:p>
          <a:endParaRPr lang="en-US"/>
        </a:p>
      </dgm:t>
    </dgm:pt>
    <dgm:pt modelId="{E6C72501-C749-4362-AB40-E5F360B35FEC}">
      <dgm:prSet/>
      <dgm:spPr>
        <a:gradFill flip="none" rotWithShape="0">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a:scene3d>
          <a:camera prst="orthographicFront"/>
          <a:lightRig rig="threePt" dir="t"/>
        </a:scene3d>
        <a:sp3d>
          <a:bevelT prst="relaxedInset"/>
        </a:sp3d>
      </dgm:spPr>
      <dgm:t>
        <a:bodyPr/>
        <a:lstStyle/>
        <a:p>
          <a:pPr rtl="0"/>
          <a:r>
            <a:rPr lang="en-US" dirty="0" smtClean="0"/>
            <a:t>DM2</a:t>
          </a:r>
          <a:endParaRPr lang="en-US" dirty="0"/>
        </a:p>
      </dgm:t>
    </dgm:pt>
    <dgm:pt modelId="{27C8649A-BBF2-41DB-9620-687EB1C209AA}" type="parTrans" cxnId="{DC1943B3-E4D4-44EB-A46D-D325D39FC566}">
      <dgm:prSet/>
      <dgm:spPr>
        <a:scene3d>
          <a:camera prst="orthographicFront"/>
          <a:lightRig rig="threePt" dir="t"/>
        </a:scene3d>
        <a:sp3d>
          <a:bevelT prst="relaxedInset"/>
        </a:sp3d>
      </dgm:spPr>
      <dgm:t>
        <a:bodyPr/>
        <a:lstStyle/>
        <a:p>
          <a:endParaRPr lang="en-US"/>
        </a:p>
      </dgm:t>
    </dgm:pt>
    <dgm:pt modelId="{299A10F6-EA6B-4863-BB8D-BC2280C092E8}" type="sibTrans" cxnId="{DC1943B3-E4D4-44EB-A46D-D325D39FC566}">
      <dgm:prSet/>
      <dgm:spPr/>
      <dgm:t>
        <a:bodyPr/>
        <a:lstStyle/>
        <a:p>
          <a:endParaRPr lang="en-US"/>
        </a:p>
      </dgm:t>
    </dgm:pt>
    <dgm:pt modelId="{303124B2-FE22-4500-8B2F-EAE879E1102E}">
      <dgm:prSet/>
      <dgm:spPr>
        <a:gradFill flip="none" rotWithShape="0">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a:scene3d>
          <a:camera prst="orthographicFront"/>
          <a:lightRig rig="threePt" dir="t"/>
        </a:scene3d>
        <a:sp3d>
          <a:bevelT prst="relaxedInset"/>
        </a:sp3d>
      </dgm:spPr>
      <dgm:t>
        <a:bodyPr/>
        <a:lstStyle/>
        <a:p>
          <a:pPr rtl="0"/>
          <a:r>
            <a:rPr lang="en-US" dirty="0" smtClean="0"/>
            <a:t>Architecture Federation</a:t>
          </a:r>
          <a:endParaRPr lang="en-US" dirty="0"/>
        </a:p>
      </dgm:t>
    </dgm:pt>
    <dgm:pt modelId="{94D10AFC-FDB2-4A16-995C-04D6C121F44C}" type="parTrans" cxnId="{8DD57D34-3D79-404A-9194-01FD64B14708}">
      <dgm:prSet/>
      <dgm:spPr>
        <a:scene3d>
          <a:camera prst="orthographicFront"/>
          <a:lightRig rig="threePt" dir="t"/>
        </a:scene3d>
        <a:sp3d>
          <a:bevelT prst="relaxedInset"/>
        </a:sp3d>
      </dgm:spPr>
      <dgm:t>
        <a:bodyPr/>
        <a:lstStyle/>
        <a:p>
          <a:endParaRPr lang="en-US"/>
        </a:p>
      </dgm:t>
    </dgm:pt>
    <dgm:pt modelId="{B609B347-212F-4074-A101-F0F7C7905EAC}" type="sibTrans" cxnId="{8DD57D34-3D79-404A-9194-01FD64B14708}">
      <dgm:prSet/>
      <dgm:spPr/>
      <dgm:t>
        <a:bodyPr/>
        <a:lstStyle/>
        <a:p>
          <a:endParaRPr lang="en-US"/>
        </a:p>
      </dgm:t>
    </dgm:pt>
    <dgm:pt modelId="{82A20337-E571-413B-9E90-8C17160B8980}">
      <dgm:prSet/>
      <dgm:spPr>
        <a:gradFill flip="none" rotWithShape="0">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a:scene3d>
          <a:camera prst="orthographicFront"/>
          <a:lightRig rig="threePt" dir="t"/>
        </a:scene3d>
        <a:sp3d>
          <a:bevelT prst="relaxedInset"/>
        </a:sp3d>
      </dgm:spPr>
      <dgm:t>
        <a:bodyPr/>
        <a:lstStyle/>
        <a:p>
          <a:pPr rtl="0"/>
          <a:r>
            <a:rPr lang="en-US" dirty="0" smtClean="0"/>
            <a:t>Semantic Federation</a:t>
          </a:r>
          <a:endParaRPr lang="en-US" dirty="0"/>
        </a:p>
      </dgm:t>
    </dgm:pt>
    <dgm:pt modelId="{E7ECC829-2BBA-4841-ADCB-7B7FE36BEBD6}" type="parTrans" cxnId="{20D7A5B6-45E2-4788-8F54-94104155922D}">
      <dgm:prSet/>
      <dgm:spPr>
        <a:scene3d>
          <a:camera prst="orthographicFront"/>
          <a:lightRig rig="threePt" dir="t"/>
        </a:scene3d>
        <a:sp3d>
          <a:bevelT prst="relaxedInset"/>
        </a:sp3d>
      </dgm:spPr>
      <dgm:t>
        <a:bodyPr/>
        <a:lstStyle/>
        <a:p>
          <a:endParaRPr lang="en-US"/>
        </a:p>
      </dgm:t>
    </dgm:pt>
    <dgm:pt modelId="{C43159BF-0E81-4A0E-A19D-0B2BC10DAB54}" type="sibTrans" cxnId="{20D7A5B6-45E2-4788-8F54-94104155922D}">
      <dgm:prSet/>
      <dgm:spPr/>
      <dgm:t>
        <a:bodyPr/>
        <a:lstStyle/>
        <a:p>
          <a:endParaRPr lang="en-US"/>
        </a:p>
      </dgm:t>
    </dgm:pt>
    <dgm:pt modelId="{1F41423E-759F-4940-9BC9-5CE7992A1BF0}" type="pres">
      <dgm:prSet presAssocID="{3B61CC4F-663E-4DE0-B1D2-430A0560B28B}" presName="diagram" presStyleCnt="0">
        <dgm:presLayoutVars>
          <dgm:chPref val="1"/>
          <dgm:dir/>
          <dgm:animOne val="branch"/>
          <dgm:animLvl val="lvl"/>
          <dgm:resizeHandles val="exact"/>
        </dgm:presLayoutVars>
      </dgm:prSet>
      <dgm:spPr/>
      <dgm:t>
        <a:bodyPr/>
        <a:lstStyle/>
        <a:p>
          <a:endParaRPr lang="en-US"/>
        </a:p>
      </dgm:t>
    </dgm:pt>
    <dgm:pt modelId="{36B3174F-E38C-47B2-A455-147BEB7A3177}" type="pres">
      <dgm:prSet presAssocID="{9ECBC9B9-E48B-47DD-BE34-D590ADFEFD22}" presName="root1" presStyleCnt="0"/>
      <dgm:spPr>
        <a:scene3d>
          <a:camera prst="orthographicFront"/>
          <a:lightRig rig="threePt" dir="t"/>
        </a:scene3d>
        <a:sp3d>
          <a:bevelT prst="relaxedInset"/>
        </a:sp3d>
      </dgm:spPr>
    </dgm:pt>
    <dgm:pt modelId="{FDC12C65-601F-4540-BF9B-E6F4E581CA4C}" type="pres">
      <dgm:prSet presAssocID="{9ECBC9B9-E48B-47DD-BE34-D590ADFEFD22}" presName="LevelOneTextNode" presStyleLbl="node0" presStyleIdx="0" presStyleCnt="1">
        <dgm:presLayoutVars>
          <dgm:chPref val="3"/>
        </dgm:presLayoutVars>
      </dgm:prSet>
      <dgm:spPr/>
      <dgm:t>
        <a:bodyPr/>
        <a:lstStyle/>
        <a:p>
          <a:endParaRPr lang="en-US"/>
        </a:p>
      </dgm:t>
    </dgm:pt>
    <dgm:pt modelId="{2AB2180A-80A8-4D1E-93B7-C4B85EE3AB3D}" type="pres">
      <dgm:prSet presAssocID="{9ECBC9B9-E48B-47DD-BE34-D590ADFEFD22}" presName="level2hierChild" presStyleCnt="0"/>
      <dgm:spPr>
        <a:scene3d>
          <a:camera prst="orthographicFront"/>
          <a:lightRig rig="threePt" dir="t"/>
        </a:scene3d>
        <a:sp3d>
          <a:bevelT prst="relaxedInset"/>
        </a:sp3d>
      </dgm:spPr>
    </dgm:pt>
    <dgm:pt modelId="{1AB378E5-DFC7-4965-BD41-882C88E32847}" type="pres">
      <dgm:prSet presAssocID="{27C8649A-BBF2-41DB-9620-687EB1C209AA}" presName="conn2-1" presStyleLbl="parChTrans1D2" presStyleIdx="0" presStyleCnt="3"/>
      <dgm:spPr/>
      <dgm:t>
        <a:bodyPr/>
        <a:lstStyle/>
        <a:p>
          <a:endParaRPr lang="en-US"/>
        </a:p>
      </dgm:t>
    </dgm:pt>
    <dgm:pt modelId="{251F9279-B321-45EE-BCF8-07D7664EDA03}" type="pres">
      <dgm:prSet presAssocID="{27C8649A-BBF2-41DB-9620-687EB1C209AA}" presName="connTx" presStyleLbl="parChTrans1D2" presStyleIdx="0" presStyleCnt="3"/>
      <dgm:spPr/>
      <dgm:t>
        <a:bodyPr/>
        <a:lstStyle/>
        <a:p>
          <a:endParaRPr lang="en-US"/>
        </a:p>
      </dgm:t>
    </dgm:pt>
    <dgm:pt modelId="{203A290F-7742-4BA8-9881-FF212A4D231C}" type="pres">
      <dgm:prSet presAssocID="{E6C72501-C749-4362-AB40-E5F360B35FEC}" presName="root2" presStyleCnt="0"/>
      <dgm:spPr>
        <a:scene3d>
          <a:camera prst="orthographicFront"/>
          <a:lightRig rig="threePt" dir="t"/>
        </a:scene3d>
        <a:sp3d>
          <a:bevelT prst="relaxedInset"/>
        </a:sp3d>
      </dgm:spPr>
    </dgm:pt>
    <dgm:pt modelId="{2A0BE5A0-9144-40EA-AE3B-2A1863DF98AB}" type="pres">
      <dgm:prSet presAssocID="{E6C72501-C749-4362-AB40-E5F360B35FEC}" presName="LevelTwoTextNode" presStyleLbl="node2" presStyleIdx="0" presStyleCnt="3">
        <dgm:presLayoutVars>
          <dgm:chPref val="3"/>
        </dgm:presLayoutVars>
      </dgm:prSet>
      <dgm:spPr/>
      <dgm:t>
        <a:bodyPr/>
        <a:lstStyle/>
        <a:p>
          <a:endParaRPr lang="en-US"/>
        </a:p>
      </dgm:t>
    </dgm:pt>
    <dgm:pt modelId="{6EC7ADF8-0663-4279-B9A5-1C3AB1E0D0FA}" type="pres">
      <dgm:prSet presAssocID="{E6C72501-C749-4362-AB40-E5F360B35FEC}" presName="level3hierChild" presStyleCnt="0"/>
      <dgm:spPr>
        <a:scene3d>
          <a:camera prst="orthographicFront"/>
          <a:lightRig rig="threePt" dir="t"/>
        </a:scene3d>
        <a:sp3d>
          <a:bevelT prst="relaxedInset"/>
        </a:sp3d>
      </dgm:spPr>
    </dgm:pt>
    <dgm:pt modelId="{4B595168-B965-4E1A-AB9E-30F44961B4D7}" type="pres">
      <dgm:prSet presAssocID="{94D10AFC-FDB2-4A16-995C-04D6C121F44C}" presName="conn2-1" presStyleLbl="parChTrans1D2" presStyleIdx="1" presStyleCnt="3"/>
      <dgm:spPr/>
      <dgm:t>
        <a:bodyPr/>
        <a:lstStyle/>
        <a:p>
          <a:endParaRPr lang="en-US"/>
        </a:p>
      </dgm:t>
    </dgm:pt>
    <dgm:pt modelId="{DB660937-E047-45B2-AFD1-9F1DE8DD2664}" type="pres">
      <dgm:prSet presAssocID="{94D10AFC-FDB2-4A16-995C-04D6C121F44C}" presName="connTx" presStyleLbl="parChTrans1D2" presStyleIdx="1" presStyleCnt="3"/>
      <dgm:spPr/>
      <dgm:t>
        <a:bodyPr/>
        <a:lstStyle/>
        <a:p>
          <a:endParaRPr lang="en-US"/>
        </a:p>
      </dgm:t>
    </dgm:pt>
    <dgm:pt modelId="{15DA2F09-6806-4487-9A82-EB179CB55BA7}" type="pres">
      <dgm:prSet presAssocID="{303124B2-FE22-4500-8B2F-EAE879E1102E}" presName="root2" presStyleCnt="0"/>
      <dgm:spPr>
        <a:scene3d>
          <a:camera prst="orthographicFront"/>
          <a:lightRig rig="threePt" dir="t"/>
        </a:scene3d>
        <a:sp3d>
          <a:bevelT prst="relaxedInset"/>
        </a:sp3d>
      </dgm:spPr>
    </dgm:pt>
    <dgm:pt modelId="{7C831D64-FA18-4712-AF40-CE49319194CD}" type="pres">
      <dgm:prSet presAssocID="{303124B2-FE22-4500-8B2F-EAE879E1102E}" presName="LevelTwoTextNode" presStyleLbl="node2" presStyleIdx="1" presStyleCnt="3">
        <dgm:presLayoutVars>
          <dgm:chPref val="3"/>
        </dgm:presLayoutVars>
      </dgm:prSet>
      <dgm:spPr/>
      <dgm:t>
        <a:bodyPr/>
        <a:lstStyle/>
        <a:p>
          <a:endParaRPr lang="en-US"/>
        </a:p>
      </dgm:t>
    </dgm:pt>
    <dgm:pt modelId="{80B72ED3-57DA-4BF0-9725-78A04FD847C3}" type="pres">
      <dgm:prSet presAssocID="{303124B2-FE22-4500-8B2F-EAE879E1102E}" presName="level3hierChild" presStyleCnt="0"/>
      <dgm:spPr>
        <a:scene3d>
          <a:camera prst="orthographicFront"/>
          <a:lightRig rig="threePt" dir="t"/>
        </a:scene3d>
        <a:sp3d>
          <a:bevelT prst="relaxedInset"/>
        </a:sp3d>
      </dgm:spPr>
    </dgm:pt>
    <dgm:pt modelId="{0F6CF1BD-EFDA-4991-BDB9-38B067219737}" type="pres">
      <dgm:prSet presAssocID="{E7ECC829-2BBA-4841-ADCB-7B7FE36BEBD6}" presName="conn2-1" presStyleLbl="parChTrans1D2" presStyleIdx="2" presStyleCnt="3"/>
      <dgm:spPr/>
      <dgm:t>
        <a:bodyPr/>
        <a:lstStyle/>
        <a:p>
          <a:endParaRPr lang="en-US"/>
        </a:p>
      </dgm:t>
    </dgm:pt>
    <dgm:pt modelId="{7F28D5B8-F323-4CFC-8AD5-3D7507BE6670}" type="pres">
      <dgm:prSet presAssocID="{E7ECC829-2BBA-4841-ADCB-7B7FE36BEBD6}" presName="connTx" presStyleLbl="parChTrans1D2" presStyleIdx="2" presStyleCnt="3"/>
      <dgm:spPr/>
      <dgm:t>
        <a:bodyPr/>
        <a:lstStyle/>
        <a:p>
          <a:endParaRPr lang="en-US"/>
        </a:p>
      </dgm:t>
    </dgm:pt>
    <dgm:pt modelId="{CEED848F-03B6-462D-A4DD-AE798EF334F5}" type="pres">
      <dgm:prSet presAssocID="{82A20337-E571-413B-9E90-8C17160B8980}" presName="root2" presStyleCnt="0"/>
      <dgm:spPr>
        <a:scene3d>
          <a:camera prst="orthographicFront"/>
          <a:lightRig rig="threePt" dir="t"/>
        </a:scene3d>
        <a:sp3d>
          <a:bevelT prst="relaxedInset"/>
        </a:sp3d>
      </dgm:spPr>
    </dgm:pt>
    <dgm:pt modelId="{828BF0F7-D86E-42BB-8462-D8696AA47AC8}" type="pres">
      <dgm:prSet presAssocID="{82A20337-E571-413B-9E90-8C17160B8980}" presName="LevelTwoTextNode" presStyleLbl="node2" presStyleIdx="2" presStyleCnt="3">
        <dgm:presLayoutVars>
          <dgm:chPref val="3"/>
        </dgm:presLayoutVars>
      </dgm:prSet>
      <dgm:spPr/>
      <dgm:t>
        <a:bodyPr/>
        <a:lstStyle/>
        <a:p>
          <a:endParaRPr lang="en-US"/>
        </a:p>
      </dgm:t>
    </dgm:pt>
    <dgm:pt modelId="{A3A94C9F-8506-47F1-902E-454D835FFF48}" type="pres">
      <dgm:prSet presAssocID="{82A20337-E571-413B-9E90-8C17160B8980}" presName="level3hierChild" presStyleCnt="0"/>
      <dgm:spPr>
        <a:scene3d>
          <a:camera prst="orthographicFront"/>
          <a:lightRig rig="threePt" dir="t"/>
        </a:scene3d>
        <a:sp3d>
          <a:bevelT prst="relaxedInset"/>
        </a:sp3d>
      </dgm:spPr>
    </dgm:pt>
  </dgm:ptLst>
  <dgm:cxnLst>
    <dgm:cxn modelId="{AA758D7A-B0E5-4336-8148-9CDDC31B4C1C}" type="presOf" srcId="{E7ECC829-2BBA-4841-ADCB-7B7FE36BEBD6}" destId="{7F28D5B8-F323-4CFC-8AD5-3D7507BE6670}" srcOrd="1" destOrd="0" presId="urn:microsoft.com/office/officeart/2005/8/layout/hierarchy2"/>
    <dgm:cxn modelId="{660908DF-AB43-47B9-9FF8-1CC6ADD76D00}" type="presOf" srcId="{94D10AFC-FDB2-4A16-995C-04D6C121F44C}" destId="{4B595168-B965-4E1A-AB9E-30F44961B4D7}" srcOrd="0" destOrd="0" presId="urn:microsoft.com/office/officeart/2005/8/layout/hierarchy2"/>
    <dgm:cxn modelId="{60E63B89-088E-4544-8A84-A8C8A79C1F45}" type="presOf" srcId="{303124B2-FE22-4500-8B2F-EAE879E1102E}" destId="{7C831D64-FA18-4712-AF40-CE49319194CD}" srcOrd="0" destOrd="0" presId="urn:microsoft.com/office/officeart/2005/8/layout/hierarchy2"/>
    <dgm:cxn modelId="{8DD57D34-3D79-404A-9194-01FD64B14708}" srcId="{9ECBC9B9-E48B-47DD-BE34-D590ADFEFD22}" destId="{303124B2-FE22-4500-8B2F-EAE879E1102E}" srcOrd="1" destOrd="0" parTransId="{94D10AFC-FDB2-4A16-995C-04D6C121F44C}" sibTransId="{B609B347-212F-4074-A101-F0F7C7905EAC}"/>
    <dgm:cxn modelId="{4F31610E-B3BF-423F-AA4D-0A4CAE3D5200}" type="presOf" srcId="{3B61CC4F-663E-4DE0-B1D2-430A0560B28B}" destId="{1F41423E-759F-4940-9BC9-5CE7992A1BF0}" srcOrd="0" destOrd="0" presId="urn:microsoft.com/office/officeart/2005/8/layout/hierarchy2"/>
    <dgm:cxn modelId="{27279147-26A3-40BA-B28D-E7F60C9A5281}" type="presOf" srcId="{E7ECC829-2BBA-4841-ADCB-7B7FE36BEBD6}" destId="{0F6CF1BD-EFDA-4991-BDB9-38B067219737}" srcOrd="0" destOrd="0" presId="urn:microsoft.com/office/officeart/2005/8/layout/hierarchy2"/>
    <dgm:cxn modelId="{3AB3632E-8C1E-4D03-82F7-32A8058C4704}" type="presOf" srcId="{9ECBC9B9-E48B-47DD-BE34-D590ADFEFD22}" destId="{FDC12C65-601F-4540-BF9B-E6F4E581CA4C}" srcOrd="0" destOrd="0" presId="urn:microsoft.com/office/officeart/2005/8/layout/hierarchy2"/>
    <dgm:cxn modelId="{8E3315E4-3E11-4E06-A2E3-61A45B4060D8}" srcId="{3B61CC4F-663E-4DE0-B1D2-430A0560B28B}" destId="{9ECBC9B9-E48B-47DD-BE34-D590ADFEFD22}" srcOrd="0" destOrd="0" parTransId="{54C8D4C1-B0EB-4801-92BD-CA09671B1A47}" sibTransId="{A12A55D8-50A2-4064-9048-6CC820AFAAE9}"/>
    <dgm:cxn modelId="{BB1E0EA2-8FD9-4115-AB64-950FC1CDCD8B}" type="presOf" srcId="{E6C72501-C749-4362-AB40-E5F360B35FEC}" destId="{2A0BE5A0-9144-40EA-AE3B-2A1863DF98AB}" srcOrd="0" destOrd="0" presId="urn:microsoft.com/office/officeart/2005/8/layout/hierarchy2"/>
    <dgm:cxn modelId="{DC1943B3-E4D4-44EB-A46D-D325D39FC566}" srcId="{9ECBC9B9-E48B-47DD-BE34-D590ADFEFD22}" destId="{E6C72501-C749-4362-AB40-E5F360B35FEC}" srcOrd="0" destOrd="0" parTransId="{27C8649A-BBF2-41DB-9620-687EB1C209AA}" sibTransId="{299A10F6-EA6B-4863-BB8D-BC2280C092E8}"/>
    <dgm:cxn modelId="{20D7A5B6-45E2-4788-8F54-94104155922D}" srcId="{9ECBC9B9-E48B-47DD-BE34-D590ADFEFD22}" destId="{82A20337-E571-413B-9E90-8C17160B8980}" srcOrd="2" destOrd="0" parTransId="{E7ECC829-2BBA-4841-ADCB-7B7FE36BEBD6}" sibTransId="{C43159BF-0E81-4A0E-A19D-0B2BC10DAB54}"/>
    <dgm:cxn modelId="{2778664B-4A59-44A3-A43E-F2218273097F}" type="presOf" srcId="{27C8649A-BBF2-41DB-9620-687EB1C209AA}" destId="{251F9279-B321-45EE-BCF8-07D7664EDA03}" srcOrd="1" destOrd="0" presId="urn:microsoft.com/office/officeart/2005/8/layout/hierarchy2"/>
    <dgm:cxn modelId="{67F4A45E-AFC0-4086-B7B3-E9AD8506B797}" type="presOf" srcId="{82A20337-E571-413B-9E90-8C17160B8980}" destId="{828BF0F7-D86E-42BB-8462-D8696AA47AC8}" srcOrd="0" destOrd="0" presId="urn:microsoft.com/office/officeart/2005/8/layout/hierarchy2"/>
    <dgm:cxn modelId="{C339B6AA-E9A3-4674-9BF8-691706950692}" type="presOf" srcId="{27C8649A-BBF2-41DB-9620-687EB1C209AA}" destId="{1AB378E5-DFC7-4965-BD41-882C88E32847}" srcOrd="0" destOrd="0" presId="urn:microsoft.com/office/officeart/2005/8/layout/hierarchy2"/>
    <dgm:cxn modelId="{FEF53DFE-A57D-44B3-9C8F-8C4298802822}" type="presOf" srcId="{94D10AFC-FDB2-4A16-995C-04D6C121F44C}" destId="{DB660937-E047-45B2-AFD1-9F1DE8DD2664}" srcOrd="1" destOrd="0" presId="urn:microsoft.com/office/officeart/2005/8/layout/hierarchy2"/>
    <dgm:cxn modelId="{EAB575D2-944D-4730-87A8-13F7388580A0}" type="presParOf" srcId="{1F41423E-759F-4940-9BC9-5CE7992A1BF0}" destId="{36B3174F-E38C-47B2-A455-147BEB7A3177}" srcOrd="0" destOrd="0" presId="urn:microsoft.com/office/officeart/2005/8/layout/hierarchy2"/>
    <dgm:cxn modelId="{2ED72631-5DAB-467F-8CE5-75D56F4C3C73}" type="presParOf" srcId="{36B3174F-E38C-47B2-A455-147BEB7A3177}" destId="{FDC12C65-601F-4540-BF9B-E6F4E581CA4C}" srcOrd="0" destOrd="0" presId="urn:microsoft.com/office/officeart/2005/8/layout/hierarchy2"/>
    <dgm:cxn modelId="{13868CC0-B353-4648-BE73-58E0B1FD4D37}" type="presParOf" srcId="{36B3174F-E38C-47B2-A455-147BEB7A3177}" destId="{2AB2180A-80A8-4D1E-93B7-C4B85EE3AB3D}" srcOrd="1" destOrd="0" presId="urn:microsoft.com/office/officeart/2005/8/layout/hierarchy2"/>
    <dgm:cxn modelId="{3C2E1A81-A2D6-481E-9745-685A3D8B3C08}" type="presParOf" srcId="{2AB2180A-80A8-4D1E-93B7-C4B85EE3AB3D}" destId="{1AB378E5-DFC7-4965-BD41-882C88E32847}" srcOrd="0" destOrd="0" presId="urn:microsoft.com/office/officeart/2005/8/layout/hierarchy2"/>
    <dgm:cxn modelId="{F9F5FEE2-FA1F-41A4-A028-98FAAF278EF9}" type="presParOf" srcId="{1AB378E5-DFC7-4965-BD41-882C88E32847}" destId="{251F9279-B321-45EE-BCF8-07D7664EDA03}" srcOrd="0" destOrd="0" presId="urn:microsoft.com/office/officeart/2005/8/layout/hierarchy2"/>
    <dgm:cxn modelId="{F04E2C7B-D1D4-4484-A66F-E39538AB9F62}" type="presParOf" srcId="{2AB2180A-80A8-4D1E-93B7-C4B85EE3AB3D}" destId="{203A290F-7742-4BA8-9881-FF212A4D231C}" srcOrd="1" destOrd="0" presId="urn:microsoft.com/office/officeart/2005/8/layout/hierarchy2"/>
    <dgm:cxn modelId="{F53C0347-0AF2-4E3F-967D-4AF0899B8807}" type="presParOf" srcId="{203A290F-7742-4BA8-9881-FF212A4D231C}" destId="{2A0BE5A0-9144-40EA-AE3B-2A1863DF98AB}" srcOrd="0" destOrd="0" presId="urn:microsoft.com/office/officeart/2005/8/layout/hierarchy2"/>
    <dgm:cxn modelId="{7D2FB692-7557-4071-91AC-012DB268ED4C}" type="presParOf" srcId="{203A290F-7742-4BA8-9881-FF212A4D231C}" destId="{6EC7ADF8-0663-4279-B9A5-1C3AB1E0D0FA}" srcOrd="1" destOrd="0" presId="urn:microsoft.com/office/officeart/2005/8/layout/hierarchy2"/>
    <dgm:cxn modelId="{A9C155F8-E207-4689-968E-1752ADFB40AB}" type="presParOf" srcId="{2AB2180A-80A8-4D1E-93B7-C4B85EE3AB3D}" destId="{4B595168-B965-4E1A-AB9E-30F44961B4D7}" srcOrd="2" destOrd="0" presId="urn:microsoft.com/office/officeart/2005/8/layout/hierarchy2"/>
    <dgm:cxn modelId="{EAC035CE-B751-4CD9-AA4D-F3B1EC46A30E}" type="presParOf" srcId="{4B595168-B965-4E1A-AB9E-30F44961B4D7}" destId="{DB660937-E047-45B2-AFD1-9F1DE8DD2664}" srcOrd="0" destOrd="0" presId="urn:microsoft.com/office/officeart/2005/8/layout/hierarchy2"/>
    <dgm:cxn modelId="{D43E25E1-C894-4C85-9DE7-240250257CF0}" type="presParOf" srcId="{2AB2180A-80A8-4D1E-93B7-C4B85EE3AB3D}" destId="{15DA2F09-6806-4487-9A82-EB179CB55BA7}" srcOrd="3" destOrd="0" presId="urn:microsoft.com/office/officeart/2005/8/layout/hierarchy2"/>
    <dgm:cxn modelId="{9A45464C-722B-4BFB-A88C-799508152610}" type="presParOf" srcId="{15DA2F09-6806-4487-9A82-EB179CB55BA7}" destId="{7C831D64-FA18-4712-AF40-CE49319194CD}" srcOrd="0" destOrd="0" presId="urn:microsoft.com/office/officeart/2005/8/layout/hierarchy2"/>
    <dgm:cxn modelId="{E4B75832-1C6D-41E9-8610-58893F05126B}" type="presParOf" srcId="{15DA2F09-6806-4487-9A82-EB179CB55BA7}" destId="{80B72ED3-57DA-4BF0-9725-78A04FD847C3}" srcOrd="1" destOrd="0" presId="urn:microsoft.com/office/officeart/2005/8/layout/hierarchy2"/>
    <dgm:cxn modelId="{3BEBFDA9-AD92-4E85-952C-3DA0D7B1F3C7}" type="presParOf" srcId="{2AB2180A-80A8-4D1E-93B7-C4B85EE3AB3D}" destId="{0F6CF1BD-EFDA-4991-BDB9-38B067219737}" srcOrd="4" destOrd="0" presId="urn:microsoft.com/office/officeart/2005/8/layout/hierarchy2"/>
    <dgm:cxn modelId="{66472B5F-1613-4CCA-AC67-37B3A689887D}" type="presParOf" srcId="{0F6CF1BD-EFDA-4991-BDB9-38B067219737}" destId="{7F28D5B8-F323-4CFC-8AD5-3D7507BE6670}" srcOrd="0" destOrd="0" presId="urn:microsoft.com/office/officeart/2005/8/layout/hierarchy2"/>
    <dgm:cxn modelId="{83F5A42F-63E1-46A1-B9CA-E8AFB39AE03B}" type="presParOf" srcId="{2AB2180A-80A8-4D1E-93B7-C4B85EE3AB3D}" destId="{CEED848F-03B6-462D-A4DD-AE798EF334F5}" srcOrd="5" destOrd="0" presId="urn:microsoft.com/office/officeart/2005/8/layout/hierarchy2"/>
    <dgm:cxn modelId="{F3D7A800-3A2C-48B1-8C6D-D3B047AACF51}" type="presParOf" srcId="{CEED848F-03B6-462D-A4DD-AE798EF334F5}" destId="{828BF0F7-D86E-42BB-8462-D8696AA47AC8}" srcOrd="0" destOrd="0" presId="urn:microsoft.com/office/officeart/2005/8/layout/hierarchy2"/>
    <dgm:cxn modelId="{CFFBE260-DD62-49D8-8F81-9CA09C6C5F2E}" type="presParOf" srcId="{CEED848F-03B6-462D-A4DD-AE798EF334F5}" destId="{A3A94C9F-8506-47F1-902E-454D835FFF48}"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DC12C65-601F-4540-BF9B-E6F4E581CA4C}">
      <dsp:nvSpPr>
        <dsp:cNvPr id="0" name=""/>
        <dsp:cNvSpPr/>
      </dsp:nvSpPr>
      <dsp:spPr>
        <a:xfrm>
          <a:off x="1571625" y="1275159"/>
          <a:ext cx="2214562" cy="1107281"/>
        </a:xfrm>
        <a:prstGeom prst="roundRect">
          <a:avLst>
            <a:gd name="adj" fmla="val 10000"/>
          </a:avLst>
        </a:prstGeom>
        <a:gradFill flip="none" rotWithShape="0">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a:ln w="25400" cap="flat" cmpd="sng" algn="ctr">
          <a:solidFill>
            <a:schemeClr val="lt1">
              <a:hueOff val="0"/>
              <a:satOff val="0"/>
              <a:lumOff val="0"/>
              <a:alphaOff val="0"/>
            </a:schemeClr>
          </a:solidFill>
          <a:prstDash val="solid"/>
        </a:ln>
        <a:effectLst/>
        <a:scene3d>
          <a:camera prst="orthographicFront"/>
          <a:lightRig rig="threePt" dir="t"/>
        </a:scene3d>
        <a:sp3d>
          <a:bevelT prst="relaxedInset"/>
        </a:sp3d>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rtl="0">
            <a:lnSpc>
              <a:spcPct val="90000"/>
            </a:lnSpc>
            <a:spcBef>
              <a:spcPct val="0"/>
            </a:spcBef>
            <a:spcAft>
              <a:spcPct val="35000"/>
            </a:spcAft>
          </a:pPr>
          <a:r>
            <a:rPr lang="en-US" sz="3300" kern="1200" dirty="0" smtClean="0"/>
            <a:t>Federation Pilot</a:t>
          </a:r>
          <a:endParaRPr lang="en-US" sz="3300" kern="1200" dirty="0"/>
        </a:p>
      </dsp:txBody>
      <dsp:txXfrm>
        <a:off x="1571625" y="1275159"/>
        <a:ext cx="2214562" cy="1107281"/>
      </dsp:txXfrm>
    </dsp:sp>
    <dsp:sp modelId="{1AB378E5-DFC7-4965-BD41-882C88E32847}">
      <dsp:nvSpPr>
        <dsp:cNvPr id="0" name=""/>
        <dsp:cNvSpPr/>
      </dsp:nvSpPr>
      <dsp:spPr>
        <a:xfrm rot="18289469">
          <a:off x="3453508" y="1164867"/>
          <a:ext cx="1551182" cy="54492"/>
        </a:xfrm>
        <a:custGeom>
          <a:avLst/>
          <a:gdLst/>
          <a:ahLst/>
          <a:cxnLst/>
          <a:rect l="0" t="0" r="0" b="0"/>
          <a:pathLst>
            <a:path>
              <a:moveTo>
                <a:pt x="0" y="27246"/>
              </a:moveTo>
              <a:lnTo>
                <a:pt x="1551182" y="27246"/>
              </a:lnTo>
            </a:path>
          </a:pathLst>
        </a:custGeom>
        <a:noFill/>
        <a:ln w="25400" cap="flat" cmpd="sng" algn="ctr">
          <a:solidFill>
            <a:schemeClr val="accent1">
              <a:tint val="99000"/>
              <a:hueOff val="0"/>
              <a:satOff val="0"/>
              <a:lumOff val="0"/>
              <a:alphaOff val="0"/>
            </a:schemeClr>
          </a:solidFill>
          <a:prstDash val="solid"/>
        </a:ln>
        <a:effectLst/>
        <a:scene3d>
          <a:camera prst="orthographicFront"/>
          <a:lightRig rig="threePt" dir="t"/>
        </a:scene3d>
        <a:sp3d>
          <a:bevelT prst="relaxedInset"/>
        </a:sp3d>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8289469">
        <a:off x="4190320" y="1153333"/>
        <a:ext cx="77559" cy="77559"/>
      </dsp:txXfrm>
    </dsp:sp>
    <dsp:sp modelId="{2A0BE5A0-9144-40EA-AE3B-2A1863DF98AB}">
      <dsp:nvSpPr>
        <dsp:cNvPr id="0" name=""/>
        <dsp:cNvSpPr/>
      </dsp:nvSpPr>
      <dsp:spPr>
        <a:xfrm>
          <a:off x="4672012" y="1785"/>
          <a:ext cx="2214562" cy="1107281"/>
        </a:xfrm>
        <a:prstGeom prst="roundRect">
          <a:avLst>
            <a:gd name="adj" fmla="val 10000"/>
          </a:avLst>
        </a:prstGeom>
        <a:gradFill flip="none" rotWithShape="0">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a:ln w="25400" cap="flat" cmpd="sng" algn="ctr">
          <a:solidFill>
            <a:schemeClr val="lt1">
              <a:hueOff val="0"/>
              <a:satOff val="0"/>
              <a:lumOff val="0"/>
              <a:alphaOff val="0"/>
            </a:schemeClr>
          </a:solidFill>
          <a:prstDash val="solid"/>
        </a:ln>
        <a:effectLst/>
        <a:scene3d>
          <a:camera prst="orthographicFront"/>
          <a:lightRig rig="threePt" dir="t"/>
        </a:scene3d>
        <a:sp3d>
          <a:bevelT prst="relaxedInset"/>
        </a:sp3d>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rtl="0">
            <a:lnSpc>
              <a:spcPct val="90000"/>
            </a:lnSpc>
            <a:spcBef>
              <a:spcPct val="0"/>
            </a:spcBef>
            <a:spcAft>
              <a:spcPct val="35000"/>
            </a:spcAft>
          </a:pPr>
          <a:r>
            <a:rPr lang="en-US" sz="3300" kern="1200" dirty="0" smtClean="0"/>
            <a:t>DM2</a:t>
          </a:r>
          <a:endParaRPr lang="en-US" sz="3300" kern="1200" dirty="0"/>
        </a:p>
      </dsp:txBody>
      <dsp:txXfrm>
        <a:off x="4672012" y="1785"/>
        <a:ext cx="2214562" cy="1107281"/>
      </dsp:txXfrm>
    </dsp:sp>
    <dsp:sp modelId="{4B595168-B965-4E1A-AB9E-30F44961B4D7}">
      <dsp:nvSpPr>
        <dsp:cNvPr id="0" name=""/>
        <dsp:cNvSpPr/>
      </dsp:nvSpPr>
      <dsp:spPr>
        <a:xfrm>
          <a:off x="3786187" y="1801553"/>
          <a:ext cx="885824" cy="54492"/>
        </a:xfrm>
        <a:custGeom>
          <a:avLst/>
          <a:gdLst/>
          <a:ahLst/>
          <a:cxnLst/>
          <a:rect l="0" t="0" r="0" b="0"/>
          <a:pathLst>
            <a:path>
              <a:moveTo>
                <a:pt x="0" y="27246"/>
              </a:moveTo>
              <a:lnTo>
                <a:pt x="885824" y="27246"/>
              </a:lnTo>
            </a:path>
          </a:pathLst>
        </a:custGeom>
        <a:noFill/>
        <a:ln w="25400" cap="flat" cmpd="sng" algn="ctr">
          <a:solidFill>
            <a:schemeClr val="accent1">
              <a:tint val="99000"/>
              <a:hueOff val="0"/>
              <a:satOff val="0"/>
              <a:lumOff val="0"/>
              <a:alphaOff val="0"/>
            </a:schemeClr>
          </a:solidFill>
          <a:prstDash val="solid"/>
        </a:ln>
        <a:effectLst/>
        <a:scene3d>
          <a:camera prst="orthographicFront"/>
          <a:lightRig rig="threePt" dir="t"/>
        </a:scene3d>
        <a:sp3d>
          <a:bevelT prst="relaxedInset"/>
        </a:sp3d>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206954" y="1806654"/>
        <a:ext cx="44291" cy="44291"/>
      </dsp:txXfrm>
    </dsp:sp>
    <dsp:sp modelId="{7C831D64-FA18-4712-AF40-CE49319194CD}">
      <dsp:nvSpPr>
        <dsp:cNvPr id="0" name=""/>
        <dsp:cNvSpPr/>
      </dsp:nvSpPr>
      <dsp:spPr>
        <a:xfrm>
          <a:off x="4672012" y="1275159"/>
          <a:ext cx="2214562" cy="1107281"/>
        </a:xfrm>
        <a:prstGeom prst="roundRect">
          <a:avLst>
            <a:gd name="adj" fmla="val 10000"/>
          </a:avLst>
        </a:prstGeom>
        <a:gradFill flip="none" rotWithShape="0">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a:ln w="25400" cap="flat" cmpd="sng" algn="ctr">
          <a:solidFill>
            <a:schemeClr val="lt1">
              <a:hueOff val="0"/>
              <a:satOff val="0"/>
              <a:lumOff val="0"/>
              <a:alphaOff val="0"/>
            </a:schemeClr>
          </a:solidFill>
          <a:prstDash val="solid"/>
        </a:ln>
        <a:effectLst/>
        <a:scene3d>
          <a:camera prst="orthographicFront"/>
          <a:lightRig rig="threePt" dir="t"/>
        </a:scene3d>
        <a:sp3d>
          <a:bevelT prst="relaxedInset"/>
        </a:sp3d>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rtl="0">
            <a:lnSpc>
              <a:spcPct val="90000"/>
            </a:lnSpc>
            <a:spcBef>
              <a:spcPct val="0"/>
            </a:spcBef>
            <a:spcAft>
              <a:spcPct val="35000"/>
            </a:spcAft>
          </a:pPr>
          <a:r>
            <a:rPr lang="en-US" sz="3300" kern="1200" dirty="0" smtClean="0"/>
            <a:t>Architecture Federation</a:t>
          </a:r>
          <a:endParaRPr lang="en-US" sz="3300" kern="1200" dirty="0"/>
        </a:p>
      </dsp:txBody>
      <dsp:txXfrm>
        <a:off x="4672012" y="1275159"/>
        <a:ext cx="2214562" cy="1107281"/>
      </dsp:txXfrm>
    </dsp:sp>
    <dsp:sp modelId="{0F6CF1BD-EFDA-4991-BDB9-38B067219737}">
      <dsp:nvSpPr>
        <dsp:cNvPr id="0" name=""/>
        <dsp:cNvSpPr/>
      </dsp:nvSpPr>
      <dsp:spPr>
        <a:xfrm rot="3310531">
          <a:off x="3453508" y="2438240"/>
          <a:ext cx="1551182" cy="54492"/>
        </a:xfrm>
        <a:custGeom>
          <a:avLst/>
          <a:gdLst/>
          <a:ahLst/>
          <a:cxnLst/>
          <a:rect l="0" t="0" r="0" b="0"/>
          <a:pathLst>
            <a:path>
              <a:moveTo>
                <a:pt x="0" y="27246"/>
              </a:moveTo>
              <a:lnTo>
                <a:pt x="1551182" y="27246"/>
              </a:lnTo>
            </a:path>
          </a:pathLst>
        </a:custGeom>
        <a:noFill/>
        <a:ln w="25400" cap="flat" cmpd="sng" algn="ctr">
          <a:solidFill>
            <a:schemeClr val="accent1">
              <a:tint val="99000"/>
              <a:hueOff val="0"/>
              <a:satOff val="0"/>
              <a:lumOff val="0"/>
              <a:alphaOff val="0"/>
            </a:schemeClr>
          </a:solidFill>
          <a:prstDash val="solid"/>
        </a:ln>
        <a:effectLst/>
        <a:scene3d>
          <a:camera prst="orthographicFront"/>
          <a:lightRig rig="threePt" dir="t"/>
        </a:scene3d>
        <a:sp3d>
          <a:bevelT prst="relaxedInset"/>
        </a:sp3d>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3310531">
        <a:off x="4190320" y="2426707"/>
        <a:ext cx="77559" cy="77559"/>
      </dsp:txXfrm>
    </dsp:sp>
    <dsp:sp modelId="{828BF0F7-D86E-42BB-8462-D8696AA47AC8}">
      <dsp:nvSpPr>
        <dsp:cNvPr id="0" name=""/>
        <dsp:cNvSpPr/>
      </dsp:nvSpPr>
      <dsp:spPr>
        <a:xfrm>
          <a:off x="4672012" y="2548532"/>
          <a:ext cx="2214562" cy="1107281"/>
        </a:xfrm>
        <a:prstGeom prst="roundRect">
          <a:avLst>
            <a:gd name="adj" fmla="val 10000"/>
          </a:avLst>
        </a:prstGeom>
        <a:gradFill flip="none" rotWithShape="0">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a:ln w="25400" cap="flat" cmpd="sng" algn="ctr">
          <a:solidFill>
            <a:schemeClr val="lt1">
              <a:hueOff val="0"/>
              <a:satOff val="0"/>
              <a:lumOff val="0"/>
              <a:alphaOff val="0"/>
            </a:schemeClr>
          </a:solidFill>
          <a:prstDash val="solid"/>
        </a:ln>
        <a:effectLst/>
        <a:scene3d>
          <a:camera prst="orthographicFront"/>
          <a:lightRig rig="threePt" dir="t"/>
        </a:scene3d>
        <a:sp3d>
          <a:bevelT prst="relaxedInset"/>
        </a:sp3d>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rtl="0">
            <a:lnSpc>
              <a:spcPct val="90000"/>
            </a:lnSpc>
            <a:spcBef>
              <a:spcPct val="0"/>
            </a:spcBef>
            <a:spcAft>
              <a:spcPct val="35000"/>
            </a:spcAft>
          </a:pPr>
          <a:r>
            <a:rPr lang="en-US" sz="3300" kern="1200" dirty="0" smtClean="0"/>
            <a:t>Semantic Federation</a:t>
          </a:r>
          <a:endParaRPr lang="en-US" sz="3300" kern="1200" dirty="0"/>
        </a:p>
      </dsp:txBody>
      <dsp:txXfrm>
        <a:off x="4672012" y="2548532"/>
        <a:ext cx="2214562" cy="110728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97313" y="0"/>
            <a:ext cx="2982912" cy="465138"/>
          </a:xfrm>
          <a:prstGeom prst="rect">
            <a:avLst/>
          </a:prstGeom>
        </p:spPr>
        <p:txBody>
          <a:bodyPr vert="horz" lIns="93177" tIns="46589" rIns="93177" bIns="46589" rtlCol="0"/>
          <a:lstStyle>
            <a:lvl1pPr algn="r" fontAlgn="auto">
              <a:spcBef>
                <a:spcPts val="0"/>
              </a:spcBef>
              <a:spcAft>
                <a:spcPts val="0"/>
              </a:spcAft>
              <a:defRPr sz="1200">
                <a:latin typeface="+mn-lt"/>
              </a:defRPr>
            </a:lvl1pPr>
          </a:lstStyle>
          <a:p>
            <a:pPr>
              <a:defRPr/>
            </a:pPr>
            <a:fld id="{0A26444F-1DAA-420B-8C95-533CAC031225}" type="datetimeFigureOut">
              <a:rPr lang="en-US"/>
              <a:pPr>
                <a:defRPr/>
              </a:pPr>
              <a:t>1/4/2012</a:t>
            </a:fld>
            <a:endParaRPr lang="en-US" dirty="0"/>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688975" y="4416425"/>
            <a:ext cx="55054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2982913"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lIns="93177" tIns="46589" rIns="93177" bIns="46589" rtlCol="0" anchor="b"/>
          <a:lstStyle>
            <a:lvl1pPr algn="r" fontAlgn="auto">
              <a:spcBef>
                <a:spcPts val="0"/>
              </a:spcBef>
              <a:spcAft>
                <a:spcPts val="0"/>
              </a:spcAft>
              <a:defRPr sz="1200">
                <a:latin typeface="+mn-lt"/>
              </a:defRPr>
            </a:lvl1pPr>
          </a:lstStyle>
          <a:p>
            <a:pPr>
              <a:defRPr/>
            </a:pPr>
            <a:fld id="{45B2F098-E379-4086-BB86-12D0F3D9EFE7}" type="slidenum">
              <a:rPr lang="en-US"/>
              <a:pPr>
                <a:defRPr/>
              </a:pPr>
              <a:t>‹#›</a:t>
            </a:fld>
            <a:endParaRPr lang="en-US" dirty="0"/>
          </a:p>
        </p:txBody>
      </p:sp>
    </p:spTree>
    <p:extLst>
      <p:ext uri="{BB962C8B-B14F-4D97-AF65-F5344CB8AC3E}">
        <p14:creationId xmlns:p14="http://schemas.microsoft.com/office/powerpoint/2010/main" xmlns="" val="1445364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4F2B13-A4CA-4390-A47E-659CC71517CC}" type="slidenum">
              <a:rPr lang="en-US" smtClean="0"/>
              <a:pPr fontAlgn="base">
                <a:spcBef>
                  <a:spcPct val="0"/>
                </a:spcBef>
                <a:spcAft>
                  <a:spcPct val="0"/>
                </a:spcAft>
                <a:defRPr/>
              </a:pPr>
              <a:t>1</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The empty rows within the DIEA column are empty because they do not apply at this time as the DIEA comprises only an Activity Node, Principles and Rules thus processes, Inputs&amp;Outputs, and Information Exchanges do not exist in DIEA.</a:t>
            </a:r>
          </a:p>
        </p:txBody>
      </p:sp>
      <p:sp>
        <p:nvSpPr>
          <p:cNvPr id="4" name="Slide Number Placeholder 3"/>
          <p:cNvSpPr>
            <a:spLocks noGrp="1"/>
          </p:cNvSpPr>
          <p:nvPr>
            <p:ph type="sldNum" sz="quarter" idx="5"/>
          </p:nvPr>
        </p:nvSpPr>
        <p:spPr/>
        <p:txBody>
          <a:bodyPr/>
          <a:lstStyle/>
          <a:p>
            <a:pPr>
              <a:defRPr/>
            </a:pPr>
            <a:fld id="{1EE69388-38FF-4642-9DC8-C9F8C2D656FC}" type="slidenum">
              <a:rPr lang="en-US" smtClean="0"/>
              <a:pPr>
                <a:defRPr/>
              </a:pPr>
              <a:t>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2" name="Group 3"/>
          <p:cNvGrpSpPr>
            <a:grpSpLocks/>
          </p:cNvGrpSpPr>
          <p:nvPr userDrawn="1"/>
        </p:nvGrpSpPr>
        <p:grpSpPr bwMode="auto">
          <a:xfrm>
            <a:off x="296863" y="1574800"/>
            <a:ext cx="2286000" cy="3962400"/>
            <a:chOff x="180" y="720"/>
            <a:chExt cx="1452" cy="2496"/>
          </a:xfrm>
        </p:grpSpPr>
        <p:sp>
          <p:nvSpPr>
            <p:cNvPr id="3" name="Line 3"/>
            <p:cNvSpPr>
              <a:spLocks noChangeShapeType="1"/>
            </p:cNvSpPr>
            <p:nvPr/>
          </p:nvSpPr>
          <p:spPr bwMode="auto">
            <a:xfrm>
              <a:off x="1632" y="720"/>
              <a:ext cx="0" cy="2496"/>
            </a:xfrm>
            <a:prstGeom prst="line">
              <a:avLst/>
            </a:prstGeom>
            <a:noFill/>
            <a:ln w="38100">
              <a:solidFill>
                <a:srgbClr val="002060"/>
              </a:solidFill>
              <a:round/>
              <a:headEnd/>
              <a:tailEnd/>
            </a:ln>
            <a:effectLst>
              <a:outerShdw blurRad="63500" dist="23000" dir="5400000" rotWithShape="0">
                <a:srgbClr val="000000">
                  <a:alpha val="34999"/>
                </a:srgbClr>
              </a:outerShdw>
            </a:effectLst>
          </p:spPr>
          <p:txBody>
            <a:bodyPr>
              <a:spAutoFit/>
            </a:bodyPr>
            <a:lstStyle/>
            <a:p>
              <a:pPr fontAlgn="auto">
                <a:spcBef>
                  <a:spcPts val="0"/>
                </a:spcBef>
                <a:spcAft>
                  <a:spcPts val="0"/>
                </a:spcAft>
                <a:defRPr/>
              </a:pPr>
              <a:endParaRPr lang="en-US" dirty="0">
                <a:latin typeface="Arial" charset="0"/>
              </a:endParaRPr>
            </a:p>
          </p:txBody>
        </p:sp>
        <p:pic>
          <p:nvPicPr>
            <p:cNvPr id="4" name="Picture 11" descr="DODc"/>
            <p:cNvPicPr>
              <a:picLocks noChangeAspect="1" noChangeArrowheads="1"/>
            </p:cNvPicPr>
            <p:nvPr/>
          </p:nvPicPr>
          <p:blipFill>
            <a:blip r:embed="rId2" cstate="print"/>
            <a:srcRect/>
            <a:stretch>
              <a:fillRect/>
            </a:stretch>
          </p:blipFill>
          <p:spPr bwMode="auto">
            <a:xfrm>
              <a:off x="180" y="720"/>
              <a:ext cx="1272" cy="1272"/>
            </a:xfrm>
            <a:prstGeom prst="rect">
              <a:avLst/>
            </a:prstGeom>
            <a:noFill/>
            <a:ln w="9525">
              <a:noFill/>
              <a:miter lim="800000"/>
              <a:headEnd/>
              <a:tailEnd/>
            </a:ln>
          </p:spPr>
        </p:pic>
      </p:grpSp>
      <p:sp>
        <p:nvSpPr>
          <p:cNvPr id="5" name="Rectangle 2"/>
          <p:cNvSpPr>
            <a:spLocks noChangeArrowheads="1"/>
          </p:cNvSpPr>
          <p:nvPr userDrawn="1"/>
        </p:nvSpPr>
        <p:spPr bwMode="auto">
          <a:xfrm>
            <a:off x="2525713" y="1838325"/>
            <a:ext cx="6400800" cy="2293938"/>
          </a:xfrm>
          <a:prstGeom prst="rect">
            <a:avLst/>
          </a:prstGeom>
          <a:noFill/>
          <a:ln w="9525">
            <a:noFill/>
            <a:miter lim="800000"/>
            <a:headEnd/>
            <a:tailEnd/>
          </a:ln>
        </p:spPr>
        <p:txBody>
          <a:bodyPr anchor="ctr"/>
          <a:lstStyle/>
          <a:p>
            <a:pPr algn="ctr">
              <a:defRPr/>
            </a:pPr>
            <a:endParaRPr lang="en-US" sz="4000">
              <a:solidFill>
                <a:srgbClr val="000066"/>
              </a:solidFill>
              <a:latin typeface="Impact" pitchFamily="34" charset="0"/>
            </a:endParaRPr>
          </a:p>
          <a:p>
            <a:pPr algn="ctr">
              <a:defRPr/>
            </a:pPr>
            <a:r>
              <a:rPr lang="en-US" sz="4000">
                <a:solidFill>
                  <a:srgbClr val="002060"/>
                </a:solidFill>
                <a:latin typeface="Calibri" pitchFamily="34" charset="0"/>
              </a:rPr>
              <a:t>DCMO - CIO</a:t>
            </a:r>
          </a:p>
          <a:p>
            <a:pPr algn="ctr">
              <a:defRPr/>
            </a:pPr>
            <a:r>
              <a:rPr lang="en-US" sz="4000">
                <a:solidFill>
                  <a:srgbClr val="002060"/>
                </a:solidFill>
                <a:latin typeface="Calibri" pitchFamily="34" charset="0"/>
              </a:rPr>
              <a:t>Architecture Federation </a:t>
            </a:r>
          </a:p>
          <a:p>
            <a:pPr algn="ctr">
              <a:defRPr/>
            </a:pPr>
            <a:r>
              <a:rPr lang="en-US" sz="4000">
                <a:solidFill>
                  <a:srgbClr val="002060"/>
                </a:solidFill>
                <a:latin typeface="Calibri" pitchFamily="34" charset="0"/>
              </a:rPr>
              <a:t>Pilot  </a:t>
            </a:r>
          </a:p>
          <a:p>
            <a:pPr algn="ctr">
              <a:defRPr/>
            </a:pPr>
            <a:endParaRPr lang="en-US" sz="4000">
              <a:solidFill>
                <a:srgbClr val="002060"/>
              </a:solidFill>
              <a:latin typeface="Calibri" pitchFamily="34" charset="0"/>
              <a:ea typeface="ヒラギノ角ゴ ProN W3"/>
              <a:cs typeface="ヒラギノ角ゴ ProN W3"/>
            </a:endParaRPr>
          </a:p>
          <a:p>
            <a:pPr algn="ctr">
              <a:defRPr/>
            </a:pPr>
            <a:r>
              <a:rPr lang="en-US" sz="2800">
                <a:solidFill>
                  <a:srgbClr val="002060"/>
                </a:solidFill>
                <a:latin typeface="Calibri" pitchFamily="34" charset="0"/>
                <a:ea typeface="ヒラギノ角ゴ ProN W3"/>
                <a:cs typeface="ヒラギノ角ゴ ProN W3"/>
              </a:rPr>
              <a:t>Larry Singer</a:t>
            </a:r>
          </a:p>
          <a:p>
            <a:pPr algn="ctr">
              <a:defRPr/>
            </a:pPr>
            <a:endParaRPr lang="en-US" sz="4000">
              <a:solidFill>
                <a:srgbClr val="002E6E"/>
              </a:solidFill>
              <a:latin typeface="Impact" pitchFamily="34" charset="0"/>
              <a:ea typeface="ヒラギノ角ゴ ProN W3"/>
              <a:cs typeface="ヒラギノ角ゴ ProN W3"/>
            </a:endParaRPr>
          </a:p>
        </p:txBody>
      </p:sp>
      <p:sp>
        <p:nvSpPr>
          <p:cNvPr id="6" name="Text Box 17"/>
          <p:cNvSpPr txBox="1">
            <a:spLocks noChangeArrowheads="1"/>
          </p:cNvSpPr>
          <p:nvPr userDrawn="1"/>
        </p:nvSpPr>
        <p:spPr bwMode="auto">
          <a:xfrm>
            <a:off x="3962400" y="4608513"/>
            <a:ext cx="3276600" cy="461962"/>
          </a:xfrm>
          <a:prstGeom prst="rect">
            <a:avLst/>
          </a:prstGeom>
          <a:noFill/>
          <a:ln>
            <a:noFill/>
          </a:ln>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spcBef>
                <a:spcPct val="50000"/>
              </a:spcBef>
              <a:defRPr/>
            </a:pPr>
            <a:r>
              <a:rPr lang="en-US" sz="2400" dirty="0" smtClean="0">
                <a:solidFill>
                  <a:srgbClr val="002060"/>
                </a:solidFill>
                <a:latin typeface="Impact" pitchFamily="34" charset="0"/>
              </a:rPr>
              <a:t>     </a:t>
            </a:r>
            <a:r>
              <a:rPr lang="en-US" sz="2400" dirty="0" smtClean="0">
                <a:solidFill>
                  <a:srgbClr val="002060"/>
                </a:solidFill>
                <a:latin typeface="Calibri" pitchFamily="34" charset="0"/>
              </a:rPr>
              <a:t>5 January, 2012</a:t>
            </a:r>
          </a:p>
        </p:txBody>
      </p:sp>
      <p:pic>
        <p:nvPicPr>
          <p:cNvPr id="7" name="Picture 2"/>
          <p:cNvPicPr>
            <a:picLocks noChangeAspect="1" noChangeArrowheads="1"/>
          </p:cNvPicPr>
          <p:nvPr userDrawn="1"/>
        </p:nvPicPr>
        <p:blipFill>
          <a:blip r:embed="rId3" cstate="print"/>
          <a:srcRect/>
          <a:stretch>
            <a:fillRect/>
          </a:stretch>
        </p:blipFill>
        <p:spPr bwMode="auto">
          <a:xfrm>
            <a:off x="266700" y="1571625"/>
            <a:ext cx="2028825" cy="2019300"/>
          </a:xfrm>
          <a:prstGeom prst="rect">
            <a:avLst/>
          </a:prstGeom>
          <a:noFill/>
          <a:ln w="9525">
            <a:noFill/>
            <a:miter lim="800000"/>
            <a:headEnd/>
            <a:tailEnd/>
          </a:ln>
        </p:spPr>
      </p:pic>
      <p:sp>
        <p:nvSpPr>
          <p:cNvPr id="8" name="Slide Number Placeholder 5"/>
          <p:cNvSpPr>
            <a:spLocks noGrp="1"/>
          </p:cNvSpPr>
          <p:nvPr>
            <p:ph type="sldNum" sz="quarter" idx="10"/>
          </p:nvPr>
        </p:nvSpPr>
        <p:spPr/>
        <p:txBody>
          <a:bodyPr/>
          <a:lstStyle>
            <a:lvl1pPr>
              <a:defRPr/>
            </a:lvl1pPr>
          </a:lstStyle>
          <a:p>
            <a:pPr>
              <a:defRPr/>
            </a:pPr>
            <a:fld id="{E12C30BB-A1AD-48D2-B141-B93D572331EC}"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userDrawn="1"/>
        </p:nvSpPr>
        <p:spPr>
          <a:xfrm>
            <a:off x="3581400" y="6520190"/>
            <a:ext cx="2472507" cy="261610"/>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11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mn-lt"/>
              </a:rPr>
              <a:t>DRAFT</a:t>
            </a:r>
          </a:p>
        </p:txBody>
      </p:sp>
      <p:pic>
        <p:nvPicPr>
          <p:cNvPr id="5" name="Picture 2"/>
          <p:cNvPicPr>
            <a:picLocks noChangeAspect="1" noChangeArrowheads="1"/>
          </p:cNvPicPr>
          <p:nvPr userDrawn="1"/>
        </p:nvPicPr>
        <p:blipFill>
          <a:blip r:embed="rId2" cstate="print"/>
          <a:srcRect/>
          <a:stretch>
            <a:fillRect/>
          </a:stretch>
        </p:blipFill>
        <p:spPr bwMode="auto">
          <a:xfrm>
            <a:off x="76200" y="76200"/>
            <a:ext cx="685800" cy="682625"/>
          </a:xfrm>
          <a:prstGeom prst="rect">
            <a:avLst/>
          </a:prstGeom>
          <a:noFill/>
          <a:ln w="9525">
            <a:noFill/>
            <a:miter lim="800000"/>
            <a:headEnd/>
            <a:tailEnd/>
          </a:ln>
        </p:spPr>
      </p:pic>
      <p:grpSp>
        <p:nvGrpSpPr>
          <p:cNvPr id="6" name="Group 8"/>
          <p:cNvGrpSpPr>
            <a:grpSpLocks/>
          </p:cNvGrpSpPr>
          <p:nvPr userDrawn="1"/>
        </p:nvGrpSpPr>
        <p:grpSpPr bwMode="auto">
          <a:xfrm>
            <a:off x="0" y="796925"/>
            <a:ext cx="9144000" cy="117475"/>
            <a:chOff x="0" y="473"/>
            <a:chExt cx="5760" cy="74"/>
          </a:xfrm>
        </p:grpSpPr>
        <p:sp>
          <p:nvSpPr>
            <p:cNvPr id="7" name="Rectangle 6"/>
            <p:cNvSpPr>
              <a:spLocks noChangeArrowheads="1"/>
            </p:cNvSpPr>
            <p:nvPr/>
          </p:nvSpPr>
          <p:spPr bwMode="auto">
            <a:xfrm>
              <a:off x="30" y="504"/>
              <a:ext cx="5730" cy="43"/>
            </a:xfrm>
            <a:prstGeom prst="rect">
              <a:avLst/>
            </a:prstGeom>
            <a:solidFill>
              <a:srgbClr val="000080"/>
            </a:solidFill>
            <a:ln w="9525">
              <a:noFill/>
              <a:miter lim="800000"/>
              <a:headEnd/>
              <a:tailEnd/>
            </a:ln>
          </p:spPr>
          <p:txBody>
            <a:bodyPr wrap="none" anchor="ctr"/>
            <a:lstStyle/>
            <a:p>
              <a:pPr algn="ctr">
                <a:defRPr/>
              </a:pPr>
              <a:endParaRPr lang="en-US" sz="2400">
                <a:solidFill>
                  <a:srgbClr val="000099"/>
                </a:solidFill>
                <a:latin typeface="Times New Roman" pitchFamily="18" charset="0"/>
              </a:endParaRPr>
            </a:p>
          </p:txBody>
        </p:sp>
        <p:grpSp>
          <p:nvGrpSpPr>
            <p:cNvPr id="8" name="Group 6"/>
            <p:cNvGrpSpPr>
              <a:grpSpLocks/>
            </p:cNvGrpSpPr>
            <p:nvPr/>
          </p:nvGrpSpPr>
          <p:grpSpPr bwMode="auto">
            <a:xfrm>
              <a:off x="0" y="473"/>
              <a:ext cx="5760" cy="74"/>
              <a:chOff x="0" y="473"/>
              <a:chExt cx="5760" cy="74"/>
            </a:xfrm>
          </p:grpSpPr>
          <p:sp>
            <p:nvSpPr>
              <p:cNvPr id="10" name="Line 7"/>
              <p:cNvSpPr>
                <a:spLocks noChangeShapeType="1"/>
              </p:cNvSpPr>
              <p:nvPr/>
            </p:nvSpPr>
            <p:spPr bwMode="auto">
              <a:xfrm flipH="1">
                <a:off x="1" y="473"/>
                <a:ext cx="5759" cy="4"/>
              </a:xfrm>
              <a:prstGeom prst="line">
                <a:avLst/>
              </a:prstGeom>
              <a:noFill/>
              <a:ln w="25400">
                <a:solidFill>
                  <a:srgbClr val="969696"/>
                </a:solidFill>
                <a:miter lim="800000"/>
                <a:headEnd/>
                <a:tailEnd/>
              </a:ln>
            </p:spPr>
            <p:txBody>
              <a:bodyPr wrap="none" anchor="ctr"/>
              <a:lstStyle/>
              <a:p>
                <a:pPr>
                  <a:defRPr/>
                </a:pPr>
                <a:endParaRPr lang="en-US"/>
              </a:p>
            </p:txBody>
          </p:sp>
          <p:sp>
            <p:nvSpPr>
              <p:cNvPr id="11" name="Rectangle 8"/>
              <p:cNvSpPr>
                <a:spLocks noChangeArrowheads="1"/>
              </p:cNvSpPr>
              <p:nvPr/>
            </p:nvSpPr>
            <p:spPr bwMode="auto">
              <a:xfrm>
                <a:off x="0" y="504"/>
                <a:ext cx="5760" cy="43"/>
              </a:xfrm>
              <a:prstGeom prst="rect">
                <a:avLst/>
              </a:prstGeom>
              <a:solidFill>
                <a:srgbClr val="000080"/>
              </a:solidFill>
              <a:ln w="9525">
                <a:noFill/>
                <a:miter lim="800000"/>
                <a:headEnd/>
                <a:tailEnd/>
              </a:ln>
            </p:spPr>
            <p:txBody>
              <a:bodyPr wrap="none" anchor="ctr"/>
              <a:lstStyle/>
              <a:p>
                <a:pPr algn="ctr">
                  <a:defRPr/>
                </a:pPr>
                <a:endParaRPr lang="en-US" sz="2400">
                  <a:solidFill>
                    <a:srgbClr val="000099"/>
                  </a:solidFill>
                  <a:latin typeface="Times New Roman" pitchFamily="18" charset="0"/>
                </a:endParaRPr>
              </a:p>
            </p:txBody>
          </p:sp>
        </p:grpSp>
        <p:sp>
          <p:nvSpPr>
            <p:cNvPr id="9" name="Rectangle 9"/>
            <p:cNvSpPr>
              <a:spLocks noChangeArrowheads="1"/>
            </p:cNvSpPr>
            <p:nvPr/>
          </p:nvSpPr>
          <p:spPr bwMode="auto">
            <a:xfrm>
              <a:off x="30" y="504"/>
              <a:ext cx="5730" cy="43"/>
            </a:xfrm>
            <a:prstGeom prst="rect">
              <a:avLst/>
            </a:prstGeom>
            <a:solidFill>
              <a:srgbClr val="000066"/>
            </a:solidFill>
            <a:ln w="9525">
              <a:noFill/>
              <a:miter lim="800000"/>
              <a:headEnd/>
              <a:tailEnd/>
            </a:ln>
          </p:spPr>
          <p:txBody>
            <a:bodyPr wrap="none" anchor="ctr"/>
            <a:lstStyle/>
            <a:p>
              <a:pPr algn="ctr">
                <a:defRPr/>
              </a:pPr>
              <a:endParaRPr lang="en-US" sz="2400">
                <a:solidFill>
                  <a:srgbClr val="000099"/>
                </a:solidFill>
                <a:latin typeface="Times New Roman" pitchFamily="18" charset="0"/>
              </a:endParaRPr>
            </a:p>
          </p:txBody>
        </p:sp>
      </p:grpSp>
      <p:pic>
        <p:nvPicPr>
          <p:cNvPr id="12" name="Picture 2"/>
          <p:cNvPicPr>
            <a:picLocks noChangeAspect="1" noChangeArrowheads="1"/>
          </p:cNvPicPr>
          <p:nvPr userDrawn="1"/>
        </p:nvPicPr>
        <p:blipFill>
          <a:blip r:embed="rId2" cstate="print"/>
          <a:srcRect/>
          <a:stretch>
            <a:fillRect/>
          </a:stretch>
        </p:blipFill>
        <p:spPr bwMode="auto">
          <a:xfrm>
            <a:off x="76200" y="76200"/>
            <a:ext cx="685800" cy="682625"/>
          </a:xfrm>
          <a:prstGeom prst="rect">
            <a:avLst/>
          </a:prstGeom>
          <a:noFill/>
          <a:ln w="9525">
            <a:noFill/>
            <a:miter lim="800000"/>
            <a:headEnd/>
            <a:tailEnd/>
          </a:ln>
        </p:spPr>
      </p:pic>
      <p:grpSp>
        <p:nvGrpSpPr>
          <p:cNvPr id="13" name="Group 15"/>
          <p:cNvGrpSpPr>
            <a:grpSpLocks/>
          </p:cNvGrpSpPr>
          <p:nvPr userDrawn="1"/>
        </p:nvGrpSpPr>
        <p:grpSpPr bwMode="auto">
          <a:xfrm>
            <a:off x="0" y="796925"/>
            <a:ext cx="9144000" cy="117475"/>
            <a:chOff x="0" y="473"/>
            <a:chExt cx="5760" cy="74"/>
          </a:xfrm>
        </p:grpSpPr>
        <p:sp>
          <p:nvSpPr>
            <p:cNvPr id="14" name="Rectangle 13"/>
            <p:cNvSpPr>
              <a:spLocks noChangeArrowheads="1"/>
            </p:cNvSpPr>
            <p:nvPr/>
          </p:nvSpPr>
          <p:spPr bwMode="auto">
            <a:xfrm>
              <a:off x="30" y="504"/>
              <a:ext cx="5730" cy="43"/>
            </a:xfrm>
            <a:prstGeom prst="rect">
              <a:avLst/>
            </a:prstGeom>
            <a:solidFill>
              <a:srgbClr val="000080"/>
            </a:solidFill>
            <a:ln w="9525">
              <a:noFill/>
              <a:miter lim="800000"/>
              <a:headEnd/>
              <a:tailEnd/>
            </a:ln>
          </p:spPr>
          <p:txBody>
            <a:bodyPr wrap="none" anchor="ctr"/>
            <a:lstStyle/>
            <a:p>
              <a:pPr algn="ctr">
                <a:defRPr/>
              </a:pPr>
              <a:endParaRPr lang="en-US" sz="2400">
                <a:solidFill>
                  <a:srgbClr val="000099"/>
                </a:solidFill>
                <a:latin typeface="Times New Roman" pitchFamily="18" charset="0"/>
              </a:endParaRPr>
            </a:p>
          </p:txBody>
        </p:sp>
        <p:grpSp>
          <p:nvGrpSpPr>
            <p:cNvPr id="15" name="Group 6"/>
            <p:cNvGrpSpPr>
              <a:grpSpLocks/>
            </p:cNvGrpSpPr>
            <p:nvPr/>
          </p:nvGrpSpPr>
          <p:grpSpPr bwMode="auto">
            <a:xfrm>
              <a:off x="0" y="473"/>
              <a:ext cx="5760" cy="74"/>
              <a:chOff x="0" y="473"/>
              <a:chExt cx="5760" cy="74"/>
            </a:xfrm>
          </p:grpSpPr>
          <p:sp>
            <p:nvSpPr>
              <p:cNvPr id="17" name="Line 7"/>
              <p:cNvSpPr>
                <a:spLocks noChangeShapeType="1"/>
              </p:cNvSpPr>
              <p:nvPr/>
            </p:nvSpPr>
            <p:spPr bwMode="auto">
              <a:xfrm flipH="1">
                <a:off x="1" y="473"/>
                <a:ext cx="5759" cy="4"/>
              </a:xfrm>
              <a:prstGeom prst="line">
                <a:avLst/>
              </a:prstGeom>
              <a:noFill/>
              <a:ln w="25400">
                <a:solidFill>
                  <a:srgbClr val="969696"/>
                </a:solidFill>
                <a:miter lim="800000"/>
                <a:headEnd/>
                <a:tailEnd/>
              </a:ln>
            </p:spPr>
            <p:txBody>
              <a:bodyPr wrap="none" anchor="ctr"/>
              <a:lstStyle/>
              <a:p>
                <a:pPr>
                  <a:defRPr/>
                </a:pPr>
                <a:endParaRPr lang="en-US"/>
              </a:p>
            </p:txBody>
          </p:sp>
          <p:sp>
            <p:nvSpPr>
              <p:cNvPr id="18" name="Rectangle 8"/>
              <p:cNvSpPr>
                <a:spLocks noChangeArrowheads="1"/>
              </p:cNvSpPr>
              <p:nvPr/>
            </p:nvSpPr>
            <p:spPr bwMode="auto">
              <a:xfrm>
                <a:off x="0" y="504"/>
                <a:ext cx="5760" cy="43"/>
              </a:xfrm>
              <a:prstGeom prst="rect">
                <a:avLst/>
              </a:prstGeom>
              <a:solidFill>
                <a:srgbClr val="000080"/>
              </a:solidFill>
              <a:ln w="9525">
                <a:noFill/>
                <a:miter lim="800000"/>
                <a:headEnd/>
                <a:tailEnd/>
              </a:ln>
            </p:spPr>
            <p:txBody>
              <a:bodyPr wrap="none" anchor="ctr"/>
              <a:lstStyle/>
              <a:p>
                <a:pPr algn="ctr">
                  <a:defRPr/>
                </a:pPr>
                <a:endParaRPr lang="en-US" sz="2400">
                  <a:solidFill>
                    <a:srgbClr val="000099"/>
                  </a:solidFill>
                  <a:latin typeface="Times New Roman" pitchFamily="18" charset="0"/>
                </a:endParaRPr>
              </a:p>
            </p:txBody>
          </p:sp>
        </p:grpSp>
        <p:sp>
          <p:nvSpPr>
            <p:cNvPr id="16" name="Rectangle 9"/>
            <p:cNvSpPr>
              <a:spLocks noChangeArrowheads="1"/>
            </p:cNvSpPr>
            <p:nvPr/>
          </p:nvSpPr>
          <p:spPr bwMode="auto">
            <a:xfrm>
              <a:off x="30" y="504"/>
              <a:ext cx="5730" cy="43"/>
            </a:xfrm>
            <a:prstGeom prst="rect">
              <a:avLst/>
            </a:prstGeom>
            <a:solidFill>
              <a:srgbClr val="000066"/>
            </a:solidFill>
            <a:ln w="9525">
              <a:noFill/>
              <a:miter lim="800000"/>
              <a:headEnd/>
              <a:tailEnd/>
            </a:ln>
          </p:spPr>
          <p:txBody>
            <a:bodyPr wrap="none" anchor="ctr"/>
            <a:lstStyle/>
            <a:p>
              <a:pPr algn="ctr">
                <a:defRPr/>
              </a:pPr>
              <a:endParaRPr lang="en-US" sz="2400">
                <a:solidFill>
                  <a:srgbClr val="000099"/>
                </a:solidFill>
                <a:latin typeface="Times New Roman" pitchFamily="18" charset="0"/>
              </a:endParaRPr>
            </a:p>
          </p:txBody>
        </p:sp>
      </p:grpSp>
      <p:sp>
        <p:nvSpPr>
          <p:cNvPr id="3" name="Content Placeholder 2"/>
          <p:cNvSpPr>
            <a:spLocks noGrp="1"/>
          </p:cNvSpPr>
          <p:nvPr>
            <p:ph idx="1"/>
          </p:nvPr>
        </p:nvSpPr>
        <p:spPr>
          <a:xfrm>
            <a:off x="228600" y="1219200"/>
            <a:ext cx="8610600" cy="51054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0" y="0"/>
            <a:ext cx="9144000" cy="762000"/>
          </a:xfrm>
        </p:spPr>
        <p:txBody>
          <a:bodyPr>
            <a:normAutofit/>
          </a:bodyPr>
          <a:lstStyle>
            <a:lvl1pPr>
              <a:defRPr lang="en-US" sz="3600" b="1" kern="1200" dirty="0" smtClean="0">
                <a:solidFill>
                  <a:srgbClr val="002060"/>
                </a:solidFill>
                <a:latin typeface="+mj-lt"/>
                <a:ea typeface="+mj-ea"/>
                <a:cs typeface="+mj-cs"/>
              </a:defRPr>
            </a:lvl1pPr>
          </a:lstStyle>
          <a:p>
            <a:r>
              <a:rPr lang="en-US" dirty="0" smtClean="0"/>
              <a:t>Click to edit Master title style</a:t>
            </a:r>
            <a:endParaRPr lang="en-US" dirty="0"/>
          </a:p>
        </p:txBody>
      </p:sp>
      <p:sp>
        <p:nvSpPr>
          <p:cNvPr id="19" name="Date Placeholder 3"/>
          <p:cNvSpPr>
            <a:spLocks noGrp="1"/>
          </p:cNvSpPr>
          <p:nvPr>
            <p:ph type="dt" sz="half" idx="10"/>
          </p:nvPr>
        </p:nvSpPr>
        <p:spPr/>
        <p:txBody>
          <a:bodyPr/>
          <a:lstStyle>
            <a:lvl1pPr>
              <a:defRPr/>
            </a:lvl1pPr>
          </a:lstStyle>
          <a:p>
            <a:pPr>
              <a:defRPr/>
            </a:pPr>
            <a:r>
              <a:rPr lang="en-US"/>
              <a:t>3/14/2011</a:t>
            </a:r>
          </a:p>
        </p:txBody>
      </p:sp>
      <p:sp>
        <p:nvSpPr>
          <p:cNvPr id="20" name="Slide Number Placeholder 5"/>
          <p:cNvSpPr>
            <a:spLocks noGrp="1"/>
          </p:cNvSpPr>
          <p:nvPr>
            <p:ph type="sldNum" sz="quarter" idx="11"/>
          </p:nvPr>
        </p:nvSpPr>
        <p:spPr/>
        <p:txBody>
          <a:bodyPr/>
          <a:lstStyle>
            <a:lvl1pPr>
              <a:defRPr/>
            </a:lvl1pPr>
          </a:lstStyle>
          <a:p>
            <a:pPr>
              <a:defRPr/>
            </a:pPr>
            <a:fld id="{F045D270-592E-469E-8187-202FAD8DDCA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3" name="Picture 6"/>
          <p:cNvPicPr>
            <a:picLocks noChangeAspect="1" noChangeArrowheads="1"/>
          </p:cNvPicPr>
          <p:nvPr userDrawn="1"/>
        </p:nvPicPr>
        <p:blipFill>
          <a:blip r:embed="rId2" cstate="print"/>
          <a:srcRect/>
          <a:stretch>
            <a:fillRect/>
          </a:stretch>
        </p:blipFill>
        <p:spPr bwMode="auto">
          <a:xfrm>
            <a:off x="76200" y="76200"/>
            <a:ext cx="685800" cy="682625"/>
          </a:xfrm>
          <a:prstGeom prst="rect">
            <a:avLst/>
          </a:prstGeom>
          <a:noFill/>
          <a:ln w="9525">
            <a:noFill/>
            <a:miter lim="800000"/>
            <a:headEnd/>
            <a:tailEnd/>
          </a:ln>
        </p:spPr>
      </p:pic>
      <p:grpSp>
        <p:nvGrpSpPr>
          <p:cNvPr id="4" name="Group 8"/>
          <p:cNvGrpSpPr>
            <a:grpSpLocks/>
          </p:cNvGrpSpPr>
          <p:nvPr userDrawn="1"/>
        </p:nvGrpSpPr>
        <p:grpSpPr bwMode="auto">
          <a:xfrm>
            <a:off x="0" y="796925"/>
            <a:ext cx="9144000" cy="117475"/>
            <a:chOff x="0" y="473"/>
            <a:chExt cx="5760" cy="74"/>
          </a:xfrm>
        </p:grpSpPr>
        <p:sp>
          <p:nvSpPr>
            <p:cNvPr id="5" name="Rectangle 4"/>
            <p:cNvSpPr>
              <a:spLocks noChangeArrowheads="1"/>
            </p:cNvSpPr>
            <p:nvPr/>
          </p:nvSpPr>
          <p:spPr bwMode="auto">
            <a:xfrm>
              <a:off x="30" y="504"/>
              <a:ext cx="5730" cy="43"/>
            </a:xfrm>
            <a:prstGeom prst="rect">
              <a:avLst/>
            </a:prstGeom>
            <a:solidFill>
              <a:srgbClr val="000080"/>
            </a:solidFill>
            <a:ln w="9525">
              <a:noFill/>
              <a:miter lim="800000"/>
              <a:headEnd/>
              <a:tailEnd/>
            </a:ln>
          </p:spPr>
          <p:txBody>
            <a:bodyPr wrap="none" anchor="ctr"/>
            <a:lstStyle/>
            <a:p>
              <a:pPr algn="ctr">
                <a:defRPr/>
              </a:pPr>
              <a:endParaRPr lang="en-US" sz="2400">
                <a:solidFill>
                  <a:srgbClr val="000099"/>
                </a:solidFill>
                <a:latin typeface="Times New Roman" pitchFamily="18" charset="0"/>
              </a:endParaRPr>
            </a:p>
          </p:txBody>
        </p:sp>
        <p:grpSp>
          <p:nvGrpSpPr>
            <p:cNvPr id="6" name="Group 6"/>
            <p:cNvGrpSpPr>
              <a:grpSpLocks/>
            </p:cNvGrpSpPr>
            <p:nvPr/>
          </p:nvGrpSpPr>
          <p:grpSpPr bwMode="auto">
            <a:xfrm>
              <a:off x="0" y="473"/>
              <a:ext cx="5760" cy="74"/>
              <a:chOff x="0" y="473"/>
              <a:chExt cx="5760" cy="74"/>
            </a:xfrm>
          </p:grpSpPr>
          <p:sp>
            <p:nvSpPr>
              <p:cNvPr id="8" name="Line 7"/>
              <p:cNvSpPr>
                <a:spLocks noChangeShapeType="1"/>
              </p:cNvSpPr>
              <p:nvPr/>
            </p:nvSpPr>
            <p:spPr bwMode="auto">
              <a:xfrm flipH="1">
                <a:off x="1" y="473"/>
                <a:ext cx="5759" cy="4"/>
              </a:xfrm>
              <a:prstGeom prst="line">
                <a:avLst/>
              </a:prstGeom>
              <a:noFill/>
              <a:ln w="25400">
                <a:solidFill>
                  <a:srgbClr val="969696"/>
                </a:solidFill>
                <a:miter lim="800000"/>
                <a:headEnd/>
                <a:tailEnd/>
              </a:ln>
            </p:spPr>
            <p:txBody>
              <a:bodyPr wrap="none" anchor="ctr"/>
              <a:lstStyle/>
              <a:p>
                <a:pPr>
                  <a:defRPr/>
                </a:pPr>
                <a:endParaRPr lang="en-US"/>
              </a:p>
            </p:txBody>
          </p:sp>
          <p:sp>
            <p:nvSpPr>
              <p:cNvPr id="9" name="Rectangle 8"/>
              <p:cNvSpPr>
                <a:spLocks noChangeArrowheads="1"/>
              </p:cNvSpPr>
              <p:nvPr/>
            </p:nvSpPr>
            <p:spPr bwMode="auto">
              <a:xfrm>
                <a:off x="0" y="504"/>
                <a:ext cx="5760" cy="43"/>
              </a:xfrm>
              <a:prstGeom prst="rect">
                <a:avLst/>
              </a:prstGeom>
              <a:solidFill>
                <a:srgbClr val="000080"/>
              </a:solidFill>
              <a:ln w="9525">
                <a:noFill/>
                <a:miter lim="800000"/>
                <a:headEnd/>
                <a:tailEnd/>
              </a:ln>
            </p:spPr>
            <p:txBody>
              <a:bodyPr wrap="none" anchor="ctr"/>
              <a:lstStyle/>
              <a:p>
                <a:pPr algn="ctr">
                  <a:defRPr/>
                </a:pPr>
                <a:endParaRPr lang="en-US" sz="2400">
                  <a:solidFill>
                    <a:srgbClr val="000099"/>
                  </a:solidFill>
                  <a:latin typeface="Times New Roman" pitchFamily="18" charset="0"/>
                </a:endParaRPr>
              </a:p>
            </p:txBody>
          </p:sp>
        </p:grpSp>
        <p:sp>
          <p:nvSpPr>
            <p:cNvPr id="7" name="Rectangle 9"/>
            <p:cNvSpPr>
              <a:spLocks noChangeArrowheads="1"/>
            </p:cNvSpPr>
            <p:nvPr/>
          </p:nvSpPr>
          <p:spPr bwMode="auto">
            <a:xfrm>
              <a:off x="30" y="504"/>
              <a:ext cx="5730" cy="43"/>
            </a:xfrm>
            <a:prstGeom prst="rect">
              <a:avLst/>
            </a:prstGeom>
            <a:solidFill>
              <a:srgbClr val="000066"/>
            </a:solidFill>
            <a:ln w="9525">
              <a:noFill/>
              <a:miter lim="800000"/>
              <a:headEnd/>
              <a:tailEnd/>
            </a:ln>
          </p:spPr>
          <p:txBody>
            <a:bodyPr wrap="none" anchor="ctr"/>
            <a:lstStyle/>
            <a:p>
              <a:pPr algn="ctr">
                <a:defRPr/>
              </a:pPr>
              <a:endParaRPr lang="en-US" sz="2400">
                <a:solidFill>
                  <a:srgbClr val="000099"/>
                </a:solidFill>
                <a:latin typeface="Times New Roman" pitchFamily="18" charset="0"/>
              </a:endParaRPr>
            </a:p>
          </p:txBody>
        </p:sp>
      </p:grpSp>
      <p:grpSp>
        <p:nvGrpSpPr>
          <p:cNvPr id="10" name="Group 993"/>
          <p:cNvGrpSpPr>
            <a:grpSpLocks/>
          </p:cNvGrpSpPr>
          <p:nvPr userDrawn="1"/>
        </p:nvGrpSpPr>
        <p:grpSpPr bwMode="auto">
          <a:xfrm flipV="1">
            <a:off x="0" y="6338888"/>
            <a:ext cx="9144000" cy="117475"/>
            <a:chOff x="0" y="473"/>
            <a:chExt cx="5760" cy="74"/>
          </a:xfrm>
        </p:grpSpPr>
        <p:sp>
          <p:nvSpPr>
            <p:cNvPr id="11" name="Rectangle 994"/>
            <p:cNvSpPr>
              <a:spLocks noChangeArrowheads="1"/>
            </p:cNvSpPr>
            <p:nvPr/>
          </p:nvSpPr>
          <p:spPr bwMode="auto">
            <a:xfrm>
              <a:off x="30" y="504"/>
              <a:ext cx="5730" cy="43"/>
            </a:xfrm>
            <a:prstGeom prst="rect">
              <a:avLst/>
            </a:prstGeom>
            <a:solidFill>
              <a:srgbClr val="000080"/>
            </a:solidFill>
            <a:ln w="9525">
              <a:noFill/>
              <a:miter lim="800000"/>
              <a:headEnd/>
              <a:tailEnd/>
            </a:ln>
          </p:spPr>
          <p:txBody>
            <a:bodyPr rot="10800000" wrap="none" anchor="ctr"/>
            <a:lstStyle/>
            <a:p>
              <a:pPr algn="ctr">
                <a:defRPr/>
              </a:pPr>
              <a:endParaRPr lang="en-US" sz="2400">
                <a:solidFill>
                  <a:srgbClr val="000099"/>
                </a:solidFill>
                <a:latin typeface="Times New Roman" pitchFamily="18" charset="0"/>
              </a:endParaRPr>
            </a:p>
          </p:txBody>
        </p:sp>
        <p:grpSp>
          <p:nvGrpSpPr>
            <p:cNvPr id="12" name="Group 995"/>
            <p:cNvGrpSpPr>
              <a:grpSpLocks/>
            </p:cNvGrpSpPr>
            <p:nvPr/>
          </p:nvGrpSpPr>
          <p:grpSpPr bwMode="auto">
            <a:xfrm>
              <a:off x="0" y="473"/>
              <a:ext cx="5760" cy="74"/>
              <a:chOff x="0" y="473"/>
              <a:chExt cx="5760" cy="74"/>
            </a:xfrm>
          </p:grpSpPr>
          <p:sp>
            <p:nvSpPr>
              <p:cNvPr id="14" name="Line 996"/>
              <p:cNvSpPr>
                <a:spLocks noChangeShapeType="1"/>
              </p:cNvSpPr>
              <p:nvPr/>
            </p:nvSpPr>
            <p:spPr bwMode="auto">
              <a:xfrm flipH="1">
                <a:off x="1" y="473"/>
                <a:ext cx="5759" cy="4"/>
              </a:xfrm>
              <a:prstGeom prst="line">
                <a:avLst/>
              </a:prstGeom>
              <a:noFill/>
              <a:ln w="25400">
                <a:solidFill>
                  <a:srgbClr val="969696"/>
                </a:solidFill>
                <a:miter lim="800000"/>
                <a:headEnd/>
                <a:tailEnd/>
              </a:ln>
            </p:spPr>
            <p:txBody>
              <a:bodyPr wrap="none" anchor="ctr"/>
              <a:lstStyle/>
              <a:p>
                <a:pPr>
                  <a:defRPr/>
                </a:pPr>
                <a:endParaRPr lang="en-US"/>
              </a:p>
            </p:txBody>
          </p:sp>
          <p:sp>
            <p:nvSpPr>
              <p:cNvPr id="15" name="Rectangle 997"/>
              <p:cNvSpPr>
                <a:spLocks noChangeArrowheads="1"/>
              </p:cNvSpPr>
              <p:nvPr/>
            </p:nvSpPr>
            <p:spPr bwMode="auto">
              <a:xfrm>
                <a:off x="0" y="504"/>
                <a:ext cx="5760" cy="43"/>
              </a:xfrm>
              <a:prstGeom prst="rect">
                <a:avLst/>
              </a:prstGeom>
              <a:solidFill>
                <a:srgbClr val="000080"/>
              </a:solidFill>
              <a:ln w="9525">
                <a:noFill/>
                <a:miter lim="800000"/>
                <a:headEnd/>
                <a:tailEnd/>
              </a:ln>
            </p:spPr>
            <p:txBody>
              <a:bodyPr rot="10800000" wrap="none" anchor="ctr"/>
              <a:lstStyle/>
              <a:p>
                <a:pPr algn="ctr">
                  <a:defRPr/>
                </a:pPr>
                <a:endParaRPr lang="en-US" sz="2400">
                  <a:solidFill>
                    <a:srgbClr val="000099"/>
                  </a:solidFill>
                  <a:latin typeface="Times New Roman" pitchFamily="18" charset="0"/>
                </a:endParaRPr>
              </a:p>
            </p:txBody>
          </p:sp>
        </p:grpSp>
        <p:sp>
          <p:nvSpPr>
            <p:cNvPr id="13" name="Rectangle 998"/>
            <p:cNvSpPr>
              <a:spLocks noChangeArrowheads="1"/>
            </p:cNvSpPr>
            <p:nvPr/>
          </p:nvSpPr>
          <p:spPr bwMode="auto">
            <a:xfrm>
              <a:off x="30" y="504"/>
              <a:ext cx="5730" cy="43"/>
            </a:xfrm>
            <a:prstGeom prst="rect">
              <a:avLst/>
            </a:prstGeom>
            <a:solidFill>
              <a:srgbClr val="000066"/>
            </a:solidFill>
            <a:ln w="9525">
              <a:noFill/>
              <a:miter lim="800000"/>
              <a:headEnd/>
              <a:tailEnd/>
            </a:ln>
          </p:spPr>
          <p:txBody>
            <a:bodyPr rot="10800000" wrap="none" anchor="ctr"/>
            <a:lstStyle/>
            <a:p>
              <a:pPr algn="ctr">
                <a:defRPr/>
              </a:pPr>
              <a:endParaRPr lang="en-US" sz="2400">
                <a:solidFill>
                  <a:srgbClr val="000099"/>
                </a:solidFill>
                <a:latin typeface="Times New Roman" pitchFamily="18" charset="0"/>
              </a:endParaRPr>
            </a:p>
          </p:txBody>
        </p:sp>
      </p:grpSp>
      <p:sp>
        <p:nvSpPr>
          <p:cNvPr id="34" name="Title 1"/>
          <p:cNvSpPr>
            <a:spLocks noGrp="1"/>
          </p:cNvSpPr>
          <p:nvPr>
            <p:ph type="title"/>
          </p:nvPr>
        </p:nvSpPr>
        <p:spPr>
          <a:xfrm>
            <a:off x="0" y="2971800"/>
            <a:ext cx="9144000" cy="762000"/>
          </a:xfrm>
        </p:spPr>
        <p:txBody>
          <a:bodyPr>
            <a:normAutofit/>
          </a:bodyPr>
          <a:lstStyle>
            <a:lvl1pPr>
              <a:defRPr lang="en-US" sz="4400" b="1" kern="1200" baseline="0" dirty="0" smtClean="0">
                <a:solidFill>
                  <a:srgbClr val="002060"/>
                </a:solidFill>
                <a:latin typeface="+mj-lt"/>
                <a:ea typeface="+mj-ea"/>
                <a:cs typeface="+mj-cs"/>
              </a:defRPr>
            </a:lvl1pPr>
          </a:lstStyle>
          <a:p>
            <a:r>
              <a:rPr lang="en-US" smtClean="0"/>
              <a:t>Click to edit Master title style</a:t>
            </a:r>
            <a:endParaRPr lang="en-US" dirty="0"/>
          </a:p>
        </p:txBody>
      </p:sp>
      <p:sp>
        <p:nvSpPr>
          <p:cNvPr id="16" name="Date Placeholder 3"/>
          <p:cNvSpPr>
            <a:spLocks noGrp="1"/>
          </p:cNvSpPr>
          <p:nvPr>
            <p:ph type="dt" sz="half" idx="10"/>
          </p:nvPr>
        </p:nvSpPr>
        <p:spPr/>
        <p:txBody>
          <a:bodyPr/>
          <a:lstStyle>
            <a:lvl1pPr>
              <a:defRPr/>
            </a:lvl1pPr>
          </a:lstStyle>
          <a:p>
            <a:pPr>
              <a:defRPr/>
            </a:pPr>
            <a:r>
              <a:rPr lang="en-US"/>
              <a:t>3/14/2011</a:t>
            </a:r>
          </a:p>
        </p:txBody>
      </p:sp>
      <p:sp>
        <p:nvSpPr>
          <p:cNvPr id="17" name="Slide Number Placeholder 5"/>
          <p:cNvSpPr>
            <a:spLocks noGrp="1"/>
          </p:cNvSpPr>
          <p:nvPr>
            <p:ph type="sldNum" sz="quarter" idx="11"/>
          </p:nvPr>
        </p:nvSpPr>
        <p:spPr/>
        <p:txBody>
          <a:bodyPr/>
          <a:lstStyle>
            <a:lvl1pPr>
              <a:defRPr/>
            </a:lvl1pPr>
          </a:lstStyle>
          <a:p>
            <a:pPr>
              <a:defRPr/>
            </a:pPr>
            <a:fld id="{8144CF80-6B91-42F7-A81D-58132348005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0" y="6569075"/>
            <a:ext cx="2133600" cy="288925"/>
          </a:xfrm>
          <a:prstGeom prst="rect">
            <a:avLst/>
          </a:prstGeom>
        </p:spPr>
        <p:txBody>
          <a:bodyPr vert="horz" lIns="91440" tIns="45720" rIns="91440" bIns="45720" rtlCol="0" anchor="ctr"/>
          <a:lstStyle>
            <a:lvl1pPr algn="l" fontAlgn="auto">
              <a:spcBef>
                <a:spcPts val="0"/>
              </a:spcBef>
              <a:spcAft>
                <a:spcPts val="0"/>
              </a:spcAft>
              <a:defRPr sz="1050">
                <a:solidFill>
                  <a:schemeClr val="tx1">
                    <a:tint val="75000"/>
                  </a:schemeClr>
                </a:solidFill>
                <a:latin typeface="+mn-lt"/>
              </a:defRPr>
            </a:lvl1pPr>
          </a:lstStyle>
          <a:p>
            <a:pPr>
              <a:defRPr/>
            </a:pPr>
            <a:r>
              <a:rPr lang="en-US"/>
              <a:t>3/14/2011</a:t>
            </a:r>
          </a:p>
        </p:txBody>
      </p:sp>
      <p:sp>
        <p:nvSpPr>
          <p:cNvPr id="6" name="Slide Number Placeholder 5"/>
          <p:cNvSpPr>
            <a:spLocks noGrp="1"/>
          </p:cNvSpPr>
          <p:nvPr>
            <p:ph type="sldNum" sz="quarter" idx="4"/>
          </p:nvPr>
        </p:nvSpPr>
        <p:spPr>
          <a:xfrm>
            <a:off x="7010400" y="6569075"/>
            <a:ext cx="2133600" cy="288925"/>
          </a:xfrm>
          <a:prstGeom prst="rect">
            <a:avLst/>
          </a:prstGeom>
        </p:spPr>
        <p:txBody>
          <a:bodyPr vert="horz" lIns="91440" tIns="45720" rIns="91440" bIns="45720" rtlCol="0" anchor="ctr"/>
          <a:lstStyle>
            <a:lvl1pPr algn="r" fontAlgn="auto">
              <a:spcBef>
                <a:spcPts val="0"/>
              </a:spcBef>
              <a:spcAft>
                <a:spcPts val="0"/>
              </a:spcAft>
              <a:defRPr sz="1050">
                <a:solidFill>
                  <a:schemeClr val="tx1">
                    <a:tint val="75000"/>
                  </a:schemeClr>
                </a:solidFill>
                <a:latin typeface="+mn-lt"/>
              </a:defRPr>
            </a:lvl1pPr>
          </a:lstStyle>
          <a:p>
            <a:pPr>
              <a:defRPr/>
            </a:pPr>
            <a:fld id="{D2582011-A76D-4967-8999-CA97D831C19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Lst>
  <p:timing>
    <p:tnLst>
      <p:par>
        <p:cTn id="1" dur="indefinite" restart="never" nodeType="tmRoot"/>
      </p:par>
    </p:tnLst>
  </p:timing>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19200"/>
            <a:ext cx="8610600" cy="4724400"/>
          </a:xfrm>
        </p:spPr>
        <p:txBody>
          <a:bodyPr/>
          <a:lstStyle/>
          <a:p>
            <a:r>
              <a:rPr lang="en-US" sz="2800" dirty="0" smtClean="0"/>
              <a:t>Ontology Context and Usage</a:t>
            </a:r>
          </a:p>
          <a:p>
            <a:pPr>
              <a:buNone/>
            </a:pPr>
            <a:endParaRPr lang="en-US" sz="2800" dirty="0" smtClean="0"/>
          </a:p>
          <a:p>
            <a:r>
              <a:rPr lang="en-US" sz="2800" dirty="0" smtClean="0"/>
              <a:t>Ontology Federation and Registration</a:t>
            </a:r>
          </a:p>
          <a:p>
            <a:pPr>
              <a:buNone/>
            </a:pPr>
            <a:endParaRPr lang="en-US" sz="2800" dirty="0" smtClean="0"/>
          </a:p>
          <a:p>
            <a:r>
              <a:rPr lang="en-US" sz="2800" dirty="0" smtClean="0"/>
              <a:t> Source of Record (Data Source) Registration</a:t>
            </a:r>
          </a:p>
          <a:p>
            <a:pPr>
              <a:buNone/>
            </a:pPr>
            <a:endParaRPr lang="en-US" sz="2800" dirty="0" smtClean="0"/>
          </a:p>
          <a:p>
            <a:r>
              <a:rPr lang="en-US" sz="2800" dirty="0" smtClean="0"/>
              <a:t>Implicit – Inter source of record relationships</a:t>
            </a:r>
          </a:p>
          <a:p>
            <a:pPr>
              <a:buNone/>
            </a:pPr>
            <a:endParaRPr lang="en-US" sz="2800" dirty="0" smtClean="0"/>
          </a:p>
          <a:p>
            <a:r>
              <a:rPr lang="en-US" sz="2800" dirty="0" smtClean="0"/>
              <a:t>Semantic/Traditional Infrastructure Integration </a:t>
            </a:r>
          </a:p>
          <a:p>
            <a:endParaRPr lang="en-US" dirty="0"/>
          </a:p>
        </p:txBody>
      </p:sp>
      <p:sp>
        <p:nvSpPr>
          <p:cNvPr id="3" name="Title 2"/>
          <p:cNvSpPr>
            <a:spLocks noGrp="1"/>
          </p:cNvSpPr>
          <p:nvPr>
            <p:ph type="title"/>
          </p:nvPr>
        </p:nvSpPr>
        <p:spPr/>
        <p:txBody>
          <a:bodyPr>
            <a:normAutofit/>
          </a:bodyPr>
          <a:lstStyle/>
          <a:p>
            <a:r>
              <a:rPr lang="en-US" dirty="0" smtClean="0"/>
              <a:t>Federation </a:t>
            </a:r>
            <a:r>
              <a:rPr lang="en-US" dirty="0"/>
              <a:t>Key </a:t>
            </a:r>
            <a:r>
              <a:rPr lang="en-US" dirty="0" smtClean="0"/>
              <a:t>Issues</a:t>
            </a:r>
            <a:endParaRPr lang="en-US" dirty="0"/>
          </a:p>
        </p:txBody>
      </p:sp>
      <p:sp>
        <p:nvSpPr>
          <p:cNvPr id="13" name="Oval 12"/>
          <p:cNvSpPr/>
          <p:nvPr/>
        </p:nvSpPr>
        <p:spPr>
          <a:xfrm>
            <a:off x="381000" y="6096000"/>
            <a:ext cx="457200" cy="381000"/>
          </a:xfrm>
          <a:prstGeom prst="ellipse">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3429000" y="6096000"/>
            <a:ext cx="457200" cy="381000"/>
          </a:xfrm>
          <a:prstGeom prst="ellipse">
            <a:avLst/>
          </a:prstGeom>
          <a:solidFill>
            <a:srgbClr val="FFFF00">
              <a:alpha val="39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6324600" y="6096000"/>
            <a:ext cx="457200" cy="381000"/>
          </a:xfrm>
          <a:prstGeom prst="ellipse">
            <a:avLst/>
          </a:prstGeom>
          <a:solidFill>
            <a:srgbClr val="00B050">
              <a:alpha val="39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914400" y="6096000"/>
            <a:ext cx="1243354" cy="369332"/>
          </a:xfrm>
          <a:prstGeom prst="rect">
            <a:avLst/>
          </a:prstGeom>
          <a:noFill/>
        </p:spPr>
        <p:txBody>
          <a:bodyPr wrap="none" rtlCol="0">
            <a:spAutoFit/>
          </a:bodyPr>
          <a:lstStyle/>
          <a:p>
            <a:r>
              <a:rPr lang="en-US" dirty="0" smtClean="0"/>
              <a:t>Not Piloted</a:t>
            </a:r>
            <a:endParaRPr lang="en-US" dirty="0"/>
          </a:p>
        </p:txBody>
      </p:sp>
      <p:sp>
        <p:nvSpPr>
          <p:cNvPr id="17" name="TextBox 16"/>
          <p:cNvSpPr txBox="1"/>
          <p:nvPr/>
        </p:nvSpPr>
        <p:spPr>
          <a:xfrm>
            <a:off x="3886200" y="6096000"/>
            <a:ext cx="1650388" cy="369332"/>
          </a:xfrm>
          <a:prstGeom prst="rect">
            <a:avLst/>
          </a:prstGeom>
          <a:noFill/>
        </p:spPr>
        <p:txBody>
          <a:bodyPr wrap="none" rtlCol="0">
            <a:spAutoFit/>
          </a:bodyPr>
          <a:lstStyle/>
          <a:p>
            <a:r>
              <a:rPr lang="en-US" dirty="0" smtClean="0"/>
              <a:t>Partially Piloted</a:t>
            </a:r>
            <a:endParaRPr lang="en-US" dirty="0"/>
          </a:p>
        </p:txBody>
      </p:sp>
      <p:sp>
        <p:nvSpPr>
          <p:cNvPr id="18" name="TextBox 17"/>
          <p:cNvSpPr txBox="1"/>
          <p:nvPr/>
        </p:nvSpPr>
        <p:spPr>
          <a:xfrm>
            <a:off x="6781800" y="6096000"/>
            <a:ext cx="1333122" cy="369332"/>
          </a:xfrm>
          <a:prstGeom prst="rect">
            <a:avLst/>
          </a:prstGeom>
          <a:noFill/>
        </p:spPr>
        <p:txBody>
          <a:bodyPr wrap="none" rtlCol="0">
            <a:spAutoFit/>
          </a:bodyPr>
          <a:lstStyle/>
          <a:p>
            <a:r>
              <a:rPr lang="en-US" dirty="0" smtClean="0"/>
              <a:t>Fully Piloted</a:t>
            </a:r>
            <a:endParaRPr lang="en-US" dirty="0"/>
          </a:p>
        </p:txBody>
      </p:sp>
      <p:sp>
        <p:nvSpPr>
          <p:cNvPr id="19" name="Oval 18"/>
          <p:cNvSpPr/>
          <p:nvPr/>
        </p:nvSpPr>
        <p:spPr>
          <a:xfrm>
            <a:off x="4953000" y="1295400"/>
            <a:ext cx="457200" cy="381000"/>
          </a:xfrm>
          <a:prstGeom prst="ellipse">
            <a:avLst/>
          </a:prstGeom>
          <a:solidFill>
            <a:srgbClr val="FFFF00">
              <a:alpha val="39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6324600" y="2286000"/>
            <a:ext cx="457200" cy="381000"/>
          </a:xfrm>
          <a:prstGeom prst="ellipse">
            <a:avLst/>
          </a:prstGeom>
          <a:solidFill>
            <a:srgbClr val="FFFF00">
              <a:alpha val="39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7315200" y="3352800"/>
            <a:ext cx="457200" cy="381000"/>
          </a:xfrm>
          <a:prstGeom prst="ellipse">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7391400" y="4343400"/>
            <a:ext cx="457200" cy="381000"/>
          </a:xfrm>
          <a:prstGeom prst="ellipse">
            <a:avLst/>
          </a:prstGeom>
          <a:solidFill>
            <a:srgbClr val="FFFF00">
              <a:alpha val="39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7696200" y="5334000"/>
            <a:ext cx="457200" cy="381000"/>
          </a:xfrm>
          <a:prstGeom prst="ellipse">
            <a:avLst/>
          </a:prstGeom>
          <a:solidFill>
            <a:srgbClr val="00B050">
              <a:alpha val="39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lide Number Placeholder 3"/>
          <p:cNvSpPr>
            <a:spLocks noGrp="1"/>
          </p:cNvSpPr>
          <p:nvPr>
            <p:ph type="sldNum" sz="quarter" idx="11"/>
          </p:nvPr>
        </p:nvSpPr>
        <p:spPr>
          <a:xfrm>
            <a:off x="7010400" y="6569075"/>
            <a:ext cx="2133600" cy="288925"/>
          </a:xfrm>
        </p:spPr>
        <p:txBody>
          <a:bodyPr/>
          <a:lstStyle/>
          <a:p>
            <a:pPr>
              <a:defRPr/>
            </a:pPr>
            <a:fld id="{F045D270-592E-469E-8187-202FAD8DDCA2}" type="slidenum">
              <a:rPr lang="en-US" smtClean="0"/>
              <a:pPr>
                <a:defRPr/>
              </a:pPr>
              <a:t>10</a:t>
            </a:fld>
            <a:endParaRPr lang="en-US" dirty="0"/>
          </a:p>
        </p:txBody>
      </p:sp>
    </p:spTree>
    <p:extLst>
      <p:ext uri="{BB962C8B-B14F-4D97-AF65-F5344CB8AC3E}">
        <p14:creationId xmlns:p14="http://schemas.microsoft.com/office/powerpoint/2010/main" xmlns="" val="1731645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1"/>
          <p:cNvSpPr>
            <a:spLocks noGrp="1"/>
          </p:cNvSpPr>
          <p:nvPr>
            <p:ph idx="1"/>
          </p:nvPr>
        </p:nvSpPr>
        <p:spPr/>
        <p:txBody>
          <a:bodyPr/>
          <a:lstStyle/>
          <a:p>
            <a:pPr eaLnBrk="1" hangingPunct="1"/>
            <a:r>
              <a:rPr lang="en-US" smtClean="0"/>
              <a:t>Federated Enterprise Architecture Vision</a:t>
            </a:r>
          </a:p>
          <a:p>
            <a:pPr eaLnBrk="1" hangingPunct="1"/>
            <a:r>
              <a:rPr lang="en-US" smtClean="0"/>
              <a:t>Pilot Objectives &amp; Use Case</a:t>
            </a:r>
          </a:p>
          <a:p>
            <a:pPr eaLnBrk="1" hangingPunct="1"/>
            <a:r>
              <a:rPr lang="en-US" smtClean="0"/>
              <a:t>Pilot Overview</a:t>
            </a:r>
          </a:p>
          <a:p>
            <a:pPr lvl="1" eaLnBrk="1" hangingPunct="1"/>
            <a:r>
              <a:rPr lang="en-US" smtClean="0"/>
              <a:t>Technical Environment</a:t>
            </a:r>
          </a:p>
          <a:p>
            <a:pPr lvl="1" eaLnBrk="1" hangingPunct="1"/>
            <a:r>
              <a:rPr lang="en-US" smtClean="0"/>
              <a:t>DM2 to BEA and DIEA Mappings</a:t>
            </a:r>
          </a:p>
          <a:p>
            <a:pPr eaLnBrk="1" hangingPunct="1"/>
            <a:r>
              <a:rPr lang="en-US" smtClean="0"/>
              <a:t>Lessons Learned &amp; Next Steps</a:t>
            </a:r>
          </a:p>
          <a:p>
            <a:pPr eaLnBrk="1" hangingPunct="1"/>
            <a:r>
              <a:rPr lang="en-US" smtClean="0"/>
              <a:t>DM2 Ontology Effort Summary</a:t>
            </a:r>
          </a:p>
          <a:p>
            <a:pPr eaLnBrk="1" hangingPunct="1">
              <a:buFont typeface="Arial" pitchFamily="34" charset="0"/>
              <a:buNone/>
            </a:pPr>
            <a:endParaRPr lang="en-US" smtClean="0"/>
          </a:p>
        </p:txBody>
      </p:sp>
      <p:sp>
        <p:nvSpPr>
          <p:cNvPr id="5123" name="Title 2"/>
          <p:cNvSpPr>
            <a:spLocks noGrp="1"/>
          </p:cNvSpPr>
          <p:nvPr>
            <p:ph type="title"/>
          </p:nvPr>
        </p:nvSpPr>
        <p:spPr/>
        <p:txBody>
          <a:bodyPr/>
          <a:lstStyle/>
          <a:p>
            <a:pPr eaLnBrk="1" hangingPunct="1"/>
            <a:r>
              <a:t>Agenda</a:t>
            </a:r>
          </a:p>
        </p:txBody>
      </p:sp>
      <p:sp>
        <p:nvSpPr>
          <p:cNvPr id="4" name="Slide Number Placeholder 3"/>
          <p:cNvSpPr>
            <a:spLocks noGrp="1"/>
          </p:cNvSpPr>
          <p:nvPr>
            <p:ph type="sldNum" sz="quarter" idx="11"/>
          </p:nvPr>
        </p:nvSpPr>
        <p:spPr/>
        <p:txBody>
          <a:bodyPr/>
          <a:lstStyle/>
          <a:p>
            <a:pPr>
              <a:defRPr/>
            </a:pPr>
            <a:fld id="{6D6863C6-9E2A-4D58-904C-E154AA2FFBF9}" type="slidenum">
              <a:rPr lang="en-US"/>
              <a:pPr>
                <a:defRPr/>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2"/>
          <p:cNvSpPr>
            <a:spLocks noGrp="1"/>
          </p:cNvSpPr>
          <p:nvPr>
            <p:ph type="title"/>
          </p:nvPr>
        </p:nvSpPr>
        <p:spPr/>
        <p:txBody>
          <a:bodyPr/>
          <a:lstStyle/>
          <a:p>
            <a:r>
              <a:t>    Federated Enterprise Architecture Vision</a:t>
            </a:r>
          </a:p>
        </p:txBody>
      </p:sp>
      <p:sp>
        <p:nvSpPr>
          <p:cNvPr id="4" name="Slide Number Placeholder 3"/>
          <p:cNvSpPr>
            <a:spLocks noGrp="1"/>
          </p:cNvSpPr>
          <p:nvPr>
            <p:ph type="sldNum" sz="quarter" idx="11"/>
          </p:nvPr>
        </p:nvSpPr>
        <p:spPr/>
        <p:txBody>
          <a:bodyPr/>
          <a:lstStyle/>
          <a:p>
            <a:pPr>
              <a:defRPr/>
            </a:pPr>
            <a:fld id="{A5923A95-0C12-494A-89C3-E1A12CA12B6E}" type="slidenum">
              <a:rPr lang="en-US" smtClean="0"/>
              <a:pPr>
                <a:defRPr/>
              </a:pPr>
              <a:t>3</a:t>
            </a:fld>
            <a:endParaRPr lang="en-US" dirty="0"/>
          </a:p>
        </p:txBody>
      </p:sp>
      <p:sp>
        <p:nvSpPr>
          <p:cNvPr id="6" name="Cloud"/>
          <p:cNvSpPr>
            <a:spLocks noChangeAspect="1" noEditPoints="1" noChangeArrowheads="1"/>
          </p:cNvSpPr>
          <p:nvPr/>
        </p:nvSpPr>
        <p:spPr bwMode="auto">
          <a:xfrm>
            <a:off x="152400" y="914400"/>
            <a:ext cx="8839200" cy="5715000"/>
          </a:xfrm>
          <a:custGeom>
            <a:avLst/>
            <a:gdLst>
              <a:gd name="T0" fmla="*/ 10 w 21600"/>
              <a:gd name="T1" fmla="*/ 496 h 21600"/>
              <a:gd name="T2" fmla="*/ 1654 w 21600"/>
              <a:gd name="T3" fmla="*/ 990 h 21600"/>
              <a:gd name="T4" fmla="*/ 3304 w 21600"/>
              <a:gd name="T5" fmla="*/ 496 h 21600"/>
              <a:gd name="T6" fmla="*/ 1654 w 21600"/>
              <a:gd name="T7" fmla="*/ 57 h 21600"/>
              <a:gd name="T8" fmla="*/ 0 60000 65536"/>
              <a:gd name="T9" fmla="*/ 0 60000 65536"/>
              <a:gd name="T10" fmla="*/ 0 60000 65536"/>
              <a:gd name="T11" fmla="*/ 0 60000 65536"/>
              <a:gd name="T12" fmla="*/ 2968 w 21600"/>
              <a:gd name="T13" fmla="*/ 3246 h 21600"/>
              <a:gd name="T14" fmla="*/ 17085 w 21600"/>
              <a:gd name="T15" fmla="*/ 1734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lumMod val="85000"/>
            </a:schemeClr>
          </a:solidFill>
          <a:ln w="9525">
            <a:solidFill>
              <a:srgbClr val="000000"/>
            </a:solidFill>
            <a:miter lim="800000"/>
            <a:headEnd/>
            <a:tailEnd/>
          </a:ln>
          <a:effectLst>
            <a:outerShdw dist="107763" dir="2700000" algn="ctr" rotWithShape="0">
              <a:srgbClr val="808080"/>
            </a:outerShdw>
          </a:effectLst>
        </p:spPr>
        <p:txBody>
          <a:bodyPr lIns="91430" tIns="45715" rIns="91430" bIns="45715"/>
          <a:lstStyle/>
          <a:p>
            <a:pPr>
              <a:defRPr/>
            </a:pPr>
            <a:endParaRPr lang="en-US">
              <a:latin typeface="Arial" charset="0"/>
            </a:endParaRPr>
          </a:p>
        </p:txBody>
      </p:sp>
      <p:sp>
        <p:nvSpPr>
          <p:cNvPr id="6149" name="Text Box 110"/>
          <p:cNvSpPr txBox="1">
            <a:spLocks noChangeArrowheads="1"/>
          </p:cNvSpPr>
          <p:nvPr/>
        </p:nvSpPr>
        <p:spPr bwMode="auto">
          <a:xfrm>
            <a:off x="398463" y="2997200"/>
            <a:ext cx="1963737" cy="584200"/>
          </a:xfrm>
          <a:prstGeom prst="rect">
            <a:avLst/>
          </a:prstGeom>
          <a:noFill/>
          <a:ln w="9525">
            <a:noFill/>
            <a:miter lim="800000"/>
            <a:headEnd/>
            <a:tailEnd/>
          </a:ln>
        </p:spPr>
        <p:txBody>
          <a:bodyPr>
            <a:spAutoFit/>
          </a:bodyPr>
          <a:lstStyle/>
          <a:p>
            <a:pPr>
              <a:spcBef>
                <a:spcPct val="50000"/>
              </a:spcBef>
            </a:pPr>
            <a:r>
              <a:rPr lang="en-US" sz="1600" b="1">
                <a:solidFill>
                  <a:srgbClr val="002060"/>
                </a:solidFill>
              </a:rPr>
              <a:t>Query DoD/Mission Partners </a:t>
            </a:r>
            <a:r>
              <a:rPr lang="en-US" sz="1600" b="1" i="1">
                <a:solidFill>
                  <a:srgbClr val="002060"/>
                </a:solidFill>
              </a:rPr>
              <a:t>directly</a:t>
            </a:r>
            <a:r>
              <a:rPr lang="en-US" sz="1600" b="1">
                <a:solidFill>
                  <a:srgbClr val="002060"/>
                </a:solidFill>
              </a:rPr>
              <a:t>:</a:t>
            </a:r>
          </a:p>
        </p:txBody>
      </p:sp>
      <p:sp>
        <p:nvSpPr>
          <p:cNvPr id="8" name="Rectangle 106"/>
          <p:cNvSpPr>
            <a:spLocks noChangeArrowheads="1"/>
          </p:cNvSpPr>
          <p:nvPr/>
        </p:nvSpPr>
        <p:spPr bwMode="auto">
          <a:xfrm>
            <a:off x="2322389" y="2548360"/>
            <a:ext cx="4876800" cy="3255962"/>
          </a:xfrm>
          <a:prstGeom prst="rect">
            <a:avLst/>
          </a:prstGeom>
          <a:solidFill>
            <a:schemeClr val="bg2">
              <a:lumMod val="90000"/>
            </a:schemeClr>
          </a:solidFill>
          <a:ln w="9525">
            <a:solidFill>
              <a:schemeClr val="tx1"/>
            </a:solidFill>
            <a:miter lim="800000"/>
            <a:headEnd/>
            <a:tailEnd/>
          </a:ln>
          <a:effectLst>
            <a:glow rad="63500">
              <a:schemeClr val="accent2">
                <a:satMod val="175000"/>
                <a:alpha val="40000"/>
              </a:schemeClr>
            </a:glow>
          </a:effectLst>
          <a:scene3d>
            <a:camera prst="orthographicFront"/>
            <a:lightRig rig="threePt" dir="t"/>
          </a:scene3d>
          <a:sp3d>
            <a:bevelT/>
          </a:sp3d>
        </p:spPr>
        <p:txBody>
          <a:bodyPr wrap="none" anchor="ctr"/>
          <a:lstStyle/>
          <a:p>
            <a:pPr>
              <a:defRPr/>
            </a:pPr>
            <a:endParaRPr lang="en-US"/>
          </a:p>
        </p:txBody>
      </p:sp>
      <p:pic>
        <p:nvPicPr>
          <p:cNvPr id="6153" name="Picture 4" descr="13484"/>
          <p:cNvPicPr>
            <a:picLocks noChangeAspect="1" noChangeArrowheads="1"/>
          </p:cNvPicPr>
          <p:nvPr/>
        </p:nvPicPr>
        <p:blipFill>
          <a:blip r:embed="rId2" cstate="print"/>
          <a:srcRect/>
          <a:stretch>
            <a:fillRect/>
          </a:stretch>
        </p:blipFill>
        <p:spPr bwMode="auto">
          <a:xfrm>
            <a:off x="3328988" y="1066800"/>
            <a:ext cx="3395662" cy="1192213"/>
          </a:xfrm>
          <a:prstGeom prst="rect">
            <a:avLst/>
          </a:prstGeom>
          <a:noFill/>
          <a:ln w="9525">
            <a:noFill/>
            <a:miter lim="800000"/>
            <a:headEnd/>
            <a:tailEnd/>
          </a:ln>
        </p:spPr>
      </p:pic>
      <p:sp>
        <p:nvSpPr>
          <p:cNvPr id="6154" name="Text Box 19"/>
          <p:cNvSpPr txBox="1">
            <a:spLocks noChangeArrowheads="1"/>
          </p:cNvSpPr>
          <p:nvPr/>
        </p:nvSpPr>
        <p:spPr bwMode="auto">
          <a:xfrm>
            <a:off x="2438400" y="2814638"/>
            <a:ext cx="1144588" cy="461962"/>
          </a:xfrm>
          <a:prstGeom prst="rect">
            <a:avLst/>
          </a:prstGeom>
          <a:noFill/>
          <a:ln w="9525">
            <a:noFill/>
            <a:miter lim="800000"/>
            <a:headEnd/>
            <a:tailEnd/>
          </a:ln>
        </p:spPr>
        <p:txBody>
          <a:bodyPr>
            <a:spAutoFit/>
          </a:bodyPr>
          <a:lstStyle/>
          <a:p>
            <a:pPr algn="ctr">
              <a:spcBef>
                <a:spcPct val="50000"/>
              </a:spcBef>
            </a:pPr>
            <a:r>
              <a:rPr lang="en-US" sz="1200" b="1">
                <a:solidFill>
                  <a:srgbClr val="000099"/>
                </a:solidFill>
              </a:rPr>
              <a:t>BEA Domain Vocabulary</a:t>
            </a:r>
          </a:p>
        </p:txBody>
      </p:sp>
      <p:sp>
        <p:nvSpPr>
          <p:cNvPr id="6155" name="Text Box 32"/>
          <p:cNvSpPr txBox="1">
            <a:spLocks noChangeArrowheads="1"/>
          </p:cNvSpPr>
          <p:nvPr/>
        </p:nvSpPr>
        <p:spPr bwMode="auto">
          <a:xfrm>
            <a:off x="5181600" y="4724400"/>
            <a:ext cx="1144588" cy="461963"/>
          </a:xfrm>
          <a:prstGeom prst="rect">
            <a:avLst/>
          </a:prstGeom>
          <a:noFill/>
          <a:ln w="9525">
            <a:noFill/>
            <a:miter lim="800000"/>
            <a:headEnd/>
            <a:tailEnd/>
          </a:ln>
        </p:spPr>
        <p:txBody>
          <a:bodyPr>
            <a:spAutoFit/>
          </a:bodyPr>
          <a:lstStyle/>
          <a:p>
            <a:pPr algn="ctr">
              <a:spcBef>
                <a:spcPct val="50000"/>
              </a:spcBef>
            </a:pPr>
            <a:r>
              <a:rPr lang="en-US" sz="1200" b="1">
                <a:solidFill>
                  <a:srgbClr val="000099"/>
                </a:solidFill>
              </a:rPr>
              <a:t>DIEA Domain Vocabulary</a:t>
            </a:r>
          </a:p>
        </p:txBody>
      </p:sp>
      <p:sp>
        <p:nvSpPr>
          <p:cNvPr id="6156" name="Text Box 45"/>
          <p:cNvSpPr txBox="1">
            <a:spLocks noChangeArrowheads="1"/>
          </p:cNvSpPr>
          <p:nvPr/>
        </p:nvSpPr>
        <p:spPr bwMode="auto">
          <a:xfrm>
            <a:off x="6088063" y="3657600"/>
            <a:ext cx="1074737" cy="646113"/>
          </a:xfrm>
          <a:prstGeom prst="rect">
            <a:avLst/>
          </a:prstGeom>
          <a:noFill/>
          <a:ln w="9525">
            <a:noFill/>
            <a:miter lim="800000"/>
            <a:headEnd/>
            <a:tailEnd/>
          </a:ln>
        </p:spPr>
        <p:txBody>
          <a:bodyPr>
            <a:spAutoFit/>
          </a:bodyPr>
          <a:lstStyle/>
          <a:p>
            <a:pPr algn="ctr">
              <a:spcBef>
                <a:spcPct val="50000"/>
              </a:spcBef>
            </a:pPr>
            <a:r>
              <a:rPr lang="en-US" sz="1200" b="1">
                <a:solidFill>
                  <a:srgbClr val="000099"/>
                </a:solidFill>
              </a:rPr>
              <a:t>WMA Domain Vocabulary</a:t>
            </a:r>
          </a:p>
        </p:txBody>
      </p:sp>
      <p:sp>
        <p:nvSpPr>
          <p:cNvPr id="6157" name="Text Box 71"/>
          <p:cNvSpPr txBox="1">
            <a:spLocks noChangeArrowheads="1"/>
          </p:cNvSpPr>
          <p:nvPr/>
        </p:nvSpPr>
        <p:spPr bwMode="auto">
          <a:xfrm>
            <a:off x="2268538" y="3962400"/>
            <a:ext cx="1465262" cy="461963"/>
          </a:xfrm>
          <a:prstGeom prst="rect">
            <a:avLst/>
          </a:prstGeom>
          <a:noFill/>
          <a:ln w="9525">
            <a:noFill/>
            <a:miter lim="800000"/>
            <a:headEnd/>
            <a:tailEnd/>
          </a:ln>
        </p:spPr>
        <p:txBody>
          <a:bodyPr>
            <a:spAutoFit/>
          </a:bodyPr>
          <a:lstStyle/>
          <a:p>
            <a:pPr algn="ctr">
              <a:spcBef>
                <a:spcPct val="50000"/>
              </a:spcBef>
            </a:pPr>
            <a:r>
              <a:rPr lang="en-US" sz="1200" b="1">
                <a:solidFill>
                  <a:srgbClr val="000099"/>
                </a:solidFill>
              </a:rPr>
              <a:t>DIMA Domain Vocabulary</a:t>
            </a:r>
          </a:p>
        </p:txBody>
      </p:sp>
      <p:sp>
        <p:nvSpPr>
          <p:cNvPr id="6158" name="Oval 73"/>
          <p:cNvSpPr>
            <a:spLocks noChangeArrowheads="1"/>
          </p:cNvSpPr>
          <p:nvPr/>
        </p:nvSpPr>
        <p:spPr bwMode="auto">
          <a:xfrm>
            <a:off x="4602163" y="4927600"/>
            <a:ext cx="128587" cy="123825"/>
          </a:xfrm>
          <a:prstGeom prst="ellipse">
            <a:avLst/>
          </a:prstGeom>
          <a:solidFill>
            <a:schemeClr val="bg2"/>
          </a:solidFill>
          <a:ln w="9525">
            <a:solidFill>
              <a:schemeClr val="tx1"/>
            </a:solidFill>
            <a:round/>
            <a:headEnd/>
            <a:tailEnd/>
          </a:ln>
        </p:spPr>
        <p:txBody>
          <a:bodyPr wrap="none" anchor="ctr"/>
          <a:lstStyle/>
          <a:p>
            <a:endParaRPr lang="en-US"/>
          </a:p>
        </p:txBody>
      </p:sp>
      <p:sp>
        <p:nvSpPr>
          <p:cNvPr id="6159" name="Oval 74"/>
          <p:cNvSpPr>
            <a:spLocks noChangeArrowheads="1"/>
          </p:cNvSpPr>
          <p:nvPr/>
        </p:nvSpPr>
        <p:spPr bwMode="auto">
          <a:xfrm>
            <a:off x="5016500" y="4968875"/>
            <a:ext cx="130175" cy="123825"/>
          </a:xfrm>
          <a:prstGeom prst="ellipse">
            <a:avLst/>
          </a:prstGeom>
          <a:solidFill>
            <a:schemeClr val="bg2"/>
          </a:solidFill>
          <a:ln w="9525">
            <a:solidFill>
              <a:schemeClr val="tx1"/>
            </a:solidFill>
            <a:round/>
            <a:headEnd/>
            <a:tailEnd/>
          </a:ln>
        </p:spPr>
        <p:txBody>
          <a:bodyPr wrap="none" anchor="ctr"/>
          <a:lstStyle/>
          <a:p>
            <a:endParaRPr lang="en-US"/>
          </a:p>
        </p:txBody>
      </p:sp>
      <p:sp>
        <p:nvSpPr>
          <p:cNvPr id="6160" name="Oval 75"/>
          <p:cNvSpPr>
            <a:spLocks noChangeArrowheads="1"/>
          </p:cNvSpPr>
          <p:nvPr/>
        </p:nvSpPr>
        <p:spPr bwMode="auto">
          <a:xfrm>
            <a:off x="4783138" y="5133975"/>
            <a:ext cx="130175" cy="125413"/>
          </a:xfrm>
          <a:prstGeom prst="ellipse">
            <a:avLst/>
          </a:prstGeom>
          <a:solidFill>
            <a:schemeClr val="bg2"/>
          </a:solidFill>
          <a:ln w="9525">
            <a:solidFill>
              <a:schemeClr val="tx1"/>
            </a:solidFill>
            <a:round/>
            <a:headEnd/>
            <a:tailEnd/>
          </a:ln>
        </p:spPr>
        <p:txBody>
          <a:bodyPr wrap="none" anchor="ctr"/>
          <a:lstStyle/>
          <a:p>
            <a:endParaRPr lang="en-US"/>
          </a:p>
        </p:txBody>
      </p:sp>
      <p:sp>
        <p:nvSpPr>
          <p:cNvPr id="6161" name="Oval 76"/>
          <p:cNvSpPr>
            <a:spLocks noChangeArrowheads="1"/>
          </p:cNvSpPr>
          <p:nvPr/>
        </p:nvSpPr>
        <p:spPr bwMode="auto">
          <a:xfrm>
            <a:off x="4860925" y="4719638"/>
            <a:ext cx="130175" cy="123825"/>
          </a:xfrm>
          <a:prstGeom prst="ellipse">
            <a:avLst/>
          </a:prstGeom>
          <a:solidFill>
            <a:schemeClr val="bg2"/>
          </a:solidFill>
          <a:ln w="9525">
            <a:solidFill>
              <a:schemeClr val="tx1"/>
            </a:solidFill>
            <a:round/>
            <a:headEnd/>
            <a:tailEnd/>
          </a:ln>
        </p:spPr>
        <p:txBody>
          <a:bodyPr wrap="none" anchor="ctr"/>
          <a:lstStyle/>
          <a:p>
            <a:endParaRPr lang="en-US"/>
          </a:p>
        </p:txBody>
      </p:sp>
      <p:cxnSp>
        <p:nvCxnSpPr>
          <p:cNvPr id="6162" name="AutoShape 78"/>
          <p:cNvCxnSpPr>
            <a:cxnSpLocks noChangeShapeType="1"/>
            <a:stCxn id="6160" idx="1"/>
            <a:endCxn id="6158" idx="5"/>
          </p:cNvCxnSpPr>
          <p:nvPr/>
        </p:nvCxnSpPr>
        <p:spPr bwMode="auto">
          <a:xfrm flipH="1" flipV="1">
            <a:off x="4711700" y="5033963"/>
            <a:ext cx="90488" cy="119062"/>
          </a:xfrm>
          <a:prstGeom prst="straightConnector1">
            <a:avLst/>
          </a:prstGeom>
          <a:noFill/>
          <a:ln w="9525">
            <a:solidFill>
              <a:schemeClr val="tx1"/>
            </a:solidFill>
            <a:round/>
            <a:headEnd type="triangle" w="med" len="med"/>
            <a:tailEnd type="triangle" w="med" len="med"/>
          </a:ln>
        </p:spPr>
      </p:cxnSp>
      <p:cxnSp>
        <p:nvCxnSpPr>
          <p:cNvPr id="6163" name="AutoShape 79"/>
          <p:cNvCxnSpPr>
            <a:cxnSpLocks noChangeShapeType="1"/>
            <a:endCxn id="6158" idx="1"/>
          </p:cNvCxnSpPr>
          <p:nvPr/>
        </p:nvCxnSpPr>
        <p:spPr bwMode="auto">
          <a:xfrm>
            <a:off x="4473575" y="4864100"/>
            <a:ext cx="147638" cy="80963"/>
          </a:xfrm>
          <a:prstGeom prst="straightConnector1">
            <a:avLst/>
          </a:prstGeom>
          <a:noFill/>
          <a:ln w="9525">
            <a:solidFill>
              <a:schemeClr val="tx1"/>
            </a:solidFill>
            <a:round/>
            <a:headEnd type="triangle" w="med" len="med"/>
            <a:tailEnd type="triangle" w="med" len="med"/>
          </a:ln>
        </p:spPr>
      </p:cxnSp>
      <p:cxnSp>
        <p:nvCxnSpPr>
          <p:cNvPr id="6164" name="AutoShape 80"/>
          <p:cNvCxnSpPr>
            <a:cxnSpLocks noChangeShapeType="1"/>
            <a:stCxn id="6161" idx="3"/>
            <a:endCxn id="6158" idx="7"/>
          </p:cNvCxnSpPr>
          <p:nvPr/>
        </p:nvCxnSpPr>
        <p:spPr bwMode="auto">
          <a:xfrm flipH="1">
            <a:off x="4711700" y="4826000"/>
            <a:ext cx="168275" cy="119063"/>
          </a:xfrm>
          <a:prstGeom prst="straightConnector1">
            <a:avLst/>
          </a:prstGeom>
          <a:noFill/>
          <a:ln w="9525">
            <a:solidFill>
              <a:schemeClr val="tx1"/>
            </a:solidFill>
            <a:round/>
            <a:headEnd type="triangle" w="med" len="med"/>
            <a:tailEnd type="triangle" w="med" len="med"/>
          </a:ln>
        </p:spPr>
      </p:cxnSp>
      <p:cxnSp>
        <p:nvCxnSpPr>
          <p:cNvPr id="6165" name="AutoShape 81"/>
          <p:cNvCxnSpPr>
            <a:cxnSpLocks noChangeShapeType="1"/>
            <a:stCxn id="6159" idx="1"/>
            <a:endCxn id="6161" idx="5"/>
          </p:cNvCxnSpPr>
          <p:nvPr/>
        </p:nvCxnSpPr>
        <p:spPr bwMode="auto">
          <a:xfrm flipH="1" flipV="1">
            <a:off x="4972050" y="4826000"/>
            <a:ext cx="63500" cy="160338"/>
          </a:xfrm>
          <a:prstGeom prst="straightConnector1">
            <a:avLst/>
          </a:prstGeom>
          <a:noFill/>
          <a:ln w="9525">
            <a:solidFill>
              <a:schemeClr val="tx1"/>
            </a:solidFill>
            <a:round/>
            <a:headEnd type="triangle" w="med" len="med"/>
            <a:tailEnd type="triangle" w="med" len="med"/>
          </a:ln>
        </p:spPr>
      </p:cxnSp>
      <p:sp>
        <p:nvSpPr>
          <p:cNvPr id="6166" name="AutoShape 82"/>
          <p:cNvSpPr>
            <a:spLocks noChangeArrowheads="1"/>
          </p:cNvSpPr>
          <p:nvPr/>
        </p:nvSpPr>
        <p:spPr bwMode="auto">
          <a:xfrm>
            <a:off x="4367213" y="5092700"/>
            <a:ext cx="130175" cy="290513"/>
          </a:xfrm>
          <a:prstGeom prst="can">
            <a:avLst>
              <a:gd name="adj" fmla="val 55793"/>
            </a:avLst>
          </a:prstGeom>
          <a:solidFill>
            <a:srgbClr val="CC6600"/>
          </a:solidFill>
          <a:ln w="9525">
            <a:solidFill>
              <a:schemeClr val="tx1"/>
            </a:solidFill>
            <a:round/>
            <a:headEnd/>
            <a:tailEnd/>
          </a:ln>
        </p:spPr>
        <p:txBody>
          <a:bodyPr wrap="none" anchor="ctr"/>
          <a:lstStyle/>
          <a:p>
            <a:endParaRPr lang="en-US"/>
          </a:p>
        </p:txBody>
      </p:sp>
      <p:cxnSp>
        <p:nvCxnSpPr>
          <p:cNvPr id="6167" name="AutoShape 83"/>
          <p:cNvCxnSpPr>
            <a:cxnSpLocks noChangeShapeType="1"/>
            <a:stCxn id="6166" idx="1"/>
          </p:cNvCxnSpPr>
          <p:nvPr/>
        </p:nvCxnSpPr>
        <p:spPr bwMode="auto">
          <a:xfrm flipH="1" flipV="1">
            <a:off x="4406900" y="4927600"/>
            <a:ext cx="25400" cy="165100"/>
          </a:xfrm>
          <a:prstGeom prst="straightConnector1">
            <a:avLst/>
          </a:prstGeom>
          <a:noFill/>
          <a:ln w="9525">
            <a:solidFill>
              <a:schemeClr val="tx1"/>
            </a:solidFill>
            <a:round/>
            <a:headEnd/>
            <a:tailEnd type="triangle" w="med" len="med"/>
          </a:ln>
        </p:spPr>
      </p:cxnSp>
      <p:sp>
        <p:nvSpPr>
          <p:cNvPr id="6168" name="Text Box 111"/>
          <p:cNvSpPr txBox="1">
            <a:spLocks noChangeArrowheads="1"/>
          </p:cNvSpPr>
          <p:nvPr/>
        </p:nvSpPr>
        <p:spPr bwMode="auto">
          <a:xfrm>
            <a:off x="4343400" y="2514600"/>
            <a:ext cx="2743200" cy="276225"/>
          </a:xfrm>
          <a:prstGeom prst="rect">
            <a:avLst/>
          </a:prstGeom>
          <a:noFill/>
          <a:ln w="9525">
            <a:noFill/>
            <a:miter lim="800000"/>
            <a:headEnd/>
            <a:tailEnd/>
          </a:ln>
        </p:spPr>
        <p:txBody>
          <a:bodyPr>
            <a:spAutoFit/>
          </a:bodyPr>
          <a:lstStyle/>
          <a:p>
            <a:pPr algn="ctr">
              <a:spcBef>
                <a:spcPct val="50000"/>
              </a:spcBef>
            </a:pPr>
            <a:r>
              <a:rPr lang="en-US" sz="1200" b="1">
                <a:solidFill>
                  <a:srgbClr val="000099"/>
                </a:solidFill>
              </a:rPr>
              <a:t>DoDAF 2 Metamodel: DM2</a:t>
            </a:r>
          </a:p>
        </p:txBody>
      </p:sp>
      <p:sp>
        <p:nvSpPr>
          <p:cNvPr id="6169" name="Oval 21"/>
          <p:cNvSpPr>
            <a:spLocks noChangeArrowheads="1"/>
          </p:cNvSpPr>
          <p:nvPr/>
        </p:nvSpPr>
        <p:spPr bwMode="auto">
          <a:xfrm>
            <a:off x="3856038" y="3305175"/>
            <a:ext cx="130175" cy="125413"/>
          </a:xfrm>
          <a:prstGeom prst="ellipse">
            <a:avLst/>
          </a:prstGeom>
          <a:solidFill>
            <a:schemeClr val="bg2"/>
          </a:solidFill>
          <a:ln w="9525">
            <a:solidFill>
              <a:schemeClr val="tx1"/>
            </a:solidFill>
            <a:round/>
            <a:headEnd/>
            <a:tailEnd/>
          </a:ln>
        </p:spPr>
        <p:txBody>
          <a:bodyPr wrap="none" anchor="ctr"/>
          <a:lstStyle/>
          <a:p>
            <a:endParaRPr lang="en-US"/>
          </a:p>
        </p:txBody>
      </p:sp>
      <p:sp>
        <p:nvSpPr>
          <p:cNvPr id="6170" name="Oval 22"/>
          <p:cNvSpPr>
            <a:spLocks noChangeArrowheads="1"/>
          </p:cNvSpPr>
          <p:nvPr/>
        </p:nvSpPr>
        <p:spPr bwMode="auto">
          <a:xfrm>
            <a:off x="4271963" y="3346450"/>
            <a:ext cx="130175" cy="125413"/>
          </a:xfrm>
          <a:prstGeom prst="ellipse">
            <a:avLst/>
          </a:prstGeom>
          <a:solidFill>
            <a:schemeClr val="bg2"/>
          </a:solidFill>
          <a:ln w="9525">
            <a:solidFill>
              <a:schemeClr val="tx1"/>
            </a:solidFill>
            <a:round/>
            <a:headEnd/>
            <a:tailEnd/>
          </a:ln>
        </p:spPr>
        <p:txBody>
          <a:bodyPr wrap="none" anchor="ctr"/>
          <a:lstStyle/>
          <a:p>
            <a:endParaRPr lang="en-US"/>
          </a:p>
        </p:txBody>
      </p:sp>
      <p:sp>
        <p:nvSpPr>
          <p:cNvPr id="6171" name="Oval 23"/>
          <p:cNvSpPr>
            <a:spLocks noChangeArrowheads="1"/>
          </p:cNvSpPr>
          <p:nvPr/>
        </p:nvSpPr>
        <p:spPr bwMode="auto">
          <a:xfrm>
            <a:off x="4038600" y="3513138"/>
            <a:ext cx="130175" cy="123825"/>
          </a:xfrm>
          <a:prstGeom prst="ellipse">
            <a:avLst/>
          </a:prstGeom>
          <a:solidFill>
            <a:schemeClr val="bg2"/>
          </a:solidFill>
          <a:ln w="9525">
            <a:solidFill>
              <a:schemeClr val="tx1"/>
            </a:solidFill>
            <a:round/>
            <a:headEnd/>
            <a:tailEnd/>
          </a:ln>
        </p:spPr>
        <p:txBody>
          <a:bodyPr wrap="none" anchor="ctr"/>
          <a:lstStyle/>
          <a:p>
            <a:endParaRPr lang="en-US"/>
          </a:p>
        </p:txBody>
      </p:sp>
      <p:sp>
        <p:nvSpPr>
          <p:cNvPr id="6172" name="Oval 24"/>
          <p:cNvSpPr>
            <a:spLocks noChangeArrowheads="1"/>
          </p:cNvSpPr>
          <p:nvPr/>
        </p:nvSpPr>
        <p:spPr bwMode="auto">
          <a:xfrm>
            <a:off x="4116388" y="3097213"/>
            <a:ext cx="130175" cy="125412"/>
          </a:xfrm>
          <a:prstGeom prst="ellipse">
            <a:avLst/>
          </a:prstGeom>
          <a:solidFill>
            <a:schemeClr val="bg2"/>
          </a:solidFill>
          <a:ln w="9525">
            <a:solidFill>
              <a:schemeClr val="tx1"/>
            </a:solidFill>
            <a:round/>
            <a:headEnd/>
            <a:tailEnd/>
          </a:ln>
        </p:spPr>
        <p:txBody>
          <a:bodyPr wrap="none" anchor="ctr"/>
          <a:lstStyle/>
          <a:p>
            <a:endParaRPr lang="en-US"/>
          </a:p>
        </p:txBody>
      </p:sp>
      <p:sp>
        <p:nvSpPr>
          <p:cNvPr id="6173" name="Oval 25"/>
          <p:cNvSpPr>
            <a:spLocks noChangeArrowheads="1"/>
          </p:cNvSpPr>
          <p:nvPr/>
        </p:nvSpPr>
        <p:spPr bwMode="auto">
          <a:xfrm>
            <a:off x="3595688" y="3179763"/>
            <a:ext cx="130175" cy="125412"/>
          </a:xfrm>
          <a:prstGeom prst="ellipse">
            <a:avLst/>
          </a:prstGeom>
          <a:solidFill>
            <a:schemeClr val="bg2"/>
          </a:solidFill>
          <a:ln w="9525">
            <a:solidFill>
              <a:schemeClr val="tx1"/>
            </a:solidFill>
            <a:round/>
            <a:headEnd/>
            <a:tailEnd/>
          </a:ln>
        </p:spPr>
        <p:txBody>
          <a:bodyPr wrap="none" anchor="ctr"/>
          <a:lstStyle/>
          <a:p>
            <a:endParaRPr lang="en-US"/>
          </a:p>
        </p:txBody>
      </p:sp>
      <p:cxnSp>
        <p:nvCxnSpPr>
          <p:cNvPr id="6174" name="AutoShape 26"/>
          <p:cNvCxnSpPr>
            <a:cxnSpLocks noChangeShapeType="1"/>
            <a:stCxn id="6171" idx="1"/>
            <a:endCxn id="6169" idx="5"/>
          </p:cNvCxnSpPr>
          <p:nvPr/>
        </p:nvCxnSpPr>
        <p:spPr bwMode="auto">
          <a:xfrm flipH="1" flipV="1">
            <a:off x="3967163" y="3411538"/>
            <a:ext cx="90487" cy="119062"/>
          </a:xfrm>
          <a:prstGeom prst="straightConnector1">
            <a:avLst/>
          </a:prstGeom>
          <a:noFill/>
          <a:ln w="9525">
            <a:solidFill>
              <a:schemeClr val="tx1"/>
            </a:solidFill>
            <a:round/>
            <a:headEnd type="triangle" w="med" len="med"/>
            <a:tailEnd type="triangle" w="med" len="med"/>
          </a:ln>
        </p:spPr>
      </p:cxnSp>
      <p:cxnSp>
        <p:nvCxnSpPr>
          <p:cNvPr id="6175" name="AutoShape 27"/>
          <p:cNvCxnSpPr>
            <a:cxnSpLocks noChangeShapeType="1"/>
            <a:stCxn id="6173" idx="6"/>
            <a:endCxn id="6169" idx="1"/>
          </p:cNvCxnSpPr>
          <p:nvPr/>
        </p:nvCxnSpPr>
        <p:spPr bwMode="auto">
          <a:xfrm>
            <a:off x="3725863" y="3243263"/>
            <a:ext cx="149225" cy="79375"/>
          </a:xfrm>
          <a:prstGeom prst="straightConnector1">
            <a:avLst/>
          </a:prstGeom>
          <a:noFill/>
          <a:ln w="9525">
            <a:solidFill>
              <a:schemeClr val="tx1"/>
            </a:solidFill>
            <a:round/>
            <a:headEnd type="triangle" w="med" len="med"/>
            <a:tailEnd type="triangle" w="med" len="med"/>
          </a:ln>
        </p:spPr>
      </p:cxnSp>
      <p:cxnSp>
        <p:nvCxnSpPr>
          <p:cNvPr id="6176" name="AutoShape 28"/>
          <p:cNvCxnSpPr>
            <a:cxnSpLocks noChangeShapeType="1"/>
            <a:stCxn id="6172" idx="3"/>
            <a:endCxn id="6169" idx="7"/>
          </p:cNvCxnSpPr>
          <p:nvPr/>
        </p:nvCxnSpPr>
        <p:spPr bwMode="auto">
          <a:xfrm flipH="1">
            <a:off x="3967163" y="3203575"/>
            <a:ext cx="168275" cy="119063"/>
          </a:xfrm>
          <a:prstGeom prst="straightConnector1">
            <a:avLst/>
          </a:prstGeom>
          <a:noFill/>
          <a:ln w="9525">
            <a:solidFill>
              <a:schemeClr val="tx1"/>
            </a:solidFill>
            <a:round/>
            <a:headEnd type="triangle" w="med" len="med"/>
            <a:tailEnd type="triangle" w="med" len="med"/>
          </a:ln>
        </p:spPr>
      </p:cxnSp>
      <p:cxnSp>
        <p:nvCxnSpPr>
          <p:cNvPr id="6177" name="AutoShape 29"/>
          <p:cNvCxnSpPr>
            <a:cxnSpLocks noChangeShapeType="1"/>
            <a:stCxn id="6170" idx="1"/>
            <a:endCxn id="6172" idx="5"/>
          </p:cNvCxnSpPr>
          <p:nvPr/>
        </p:nvCxnSpPr>
        <p:spPr bwMode="auto">
          <a:xfrm flipH="1" flipV="1">
            <a:off x="4227513" y="3203575"/>
            <a:ext cx="63500" cy="161925"/>
          </a:xfrm>
          <a:prstGeom prst="straightConnector1">
            <a:avLst/>
          </a:prstGeom>
          <a:noFill/>
          <a:ln w="9525">
            <a:solidFill>
              <a:schemeClr val="tx1"/>
            </a:solidFill>
            <a:round/>
            <a:headEnd type="triangle" w="med" len="med"/>
            <a:tailEnd type="triangle" w="med" len="med"/>
          </a:ln>
        </p:spPr>
      </p:cxnSp>
      <p:sp>
        <p:nvSpPr>
          <p:cNvPr id="6178" name="AutoShape 30"/>
          <p:cNvSpPr>
            <a:spLocks noChangeArrowheads="1"/>
          </p:cNvSpPr>
          <p:nvPr/>
        </p:nvSpPr>
        <p:spPr bwMode="auto">
          <a:xfrm>
            <a:off x="3621088" y="3471863"/>
            <a:ext cx="130175" cy="290512"/>
          </a:xfrm>
          <a:prstGeom prst="can">
            <a:avLst>
              <a:gd name="adj" fmla="val 55793"/>
            </a:avLst>
          </a:prstGeom>
          <a:solidFill>
            <a:srgbClr val="CC6600"/>
          </a:solidFill>
          <a:ln w="9525">
            <a:solidFill>
              <a:schemeClr val="tx1"/>
            </a:solidFill>
            <a:round/>
            <a:headEnd/>
            <a:tailEnd/>
          </a:ln>
        </p:spPr>
        <p:txBody>
          <a:bodyPr wrap="none" anchor="ctr"/>
          <a:lstStyle/>
          <a:p>
            <a:endParaRPr lang="en-US"/>
          </a:p>
        </p:txBody>
      </p:sp>
      <p:cxnSp>
        <p:nvCxnSpPr>
          <p:cNvPr id="6179" name="AutoShape 31"/>
          <p:cNvCxnSpPr>
            <a:cxnSpLocks noChangeShapeType="1"/>
            <a:stCxn id="6178" idx="1"/>
            <a:endCxn id="6173" idx="4"/>
          </p:cNvCxnSpPr>
          <p:nvPr/>
        </p:nvCxnSpPr>
        <p:spPr bwMode="auto">
          <a:xfrm flipH="1" flipV="1">
            <a:off x="3660775" y="3305175"/>
            <a:ext cx="25400" cy="166688"/>
          </a:xfrm>
          <a:prstGeom prst="straightConnector1">
            <a:avLst/>
          </a:prstGeom>
          <a:noFill/>
          <a:ln w="9525">
            <a:solidFill>
              <a:schemeClr val="tx1"/>
            </a:solidFill>
            <a:round/>
            <a:headEnd/>
            <a:tailEnd type="triangle" w="med" len="med"/>
          </a:ln>
        </p:spPr>
      </p:cxnSp>
      <p:grpSp>
        <p:nvGrpSpPr>
          <p:cNvPr id="6180" name="Group 118"/>
          <p:cNvGrpSpPr>
            <a:grpSpLocks/>
          </p:cNvGrpSpPr>
          <p:nvPr/>
        </p:nvGrpSpPr>
        <p:grpSpPr bwMode="auto">
          <a:xfrm>
            <a:off x="2195513" y="5529263"/>
            <a:ext cx="1844675" cy="1027112"/>
            <a:chOff x="4176" y="624"/>
            <a:chExt cx="1162" cy="647"/>
          </a:xfrm>
        </p:grpSpPr>
        <p:sp>
          <p:nvSpPr>
            <p:cNvPr id="6269" name="Oval 119"/>
            <p:cNvSpPr>
              <a:spLocks noChangeArrowheads="1"/>
            </p:cNvSpPr>
            <p:nvPr/>
          </p:nvSpPr>
          <p:spPr bwMode="auto">
            <a:xfrm>
              <a:off x="4320" y="624"/>
              <a:ext cx="898" cy="178"/>
            </a:xfrm>
            <a:prstGeom prst="ellipse">
              <a:avLst/>
            </a:prstGeom>
            <a:noFill/>
            <a:ln w="9525">
              <a:solidFill>
                <a:schemeClr val="tx1"/>
              </a:solidFill>
              <a:round/>
              <a:headEnd/>
              <a:tailEnd/>
            </a:ln>
          </p:spPr>
          <p:txBody>
            <a:bodyPr wrap="none" anchor="ctr"/>
            <a:lstStyle/>
            <a:p>
              <a:endParaRPr lang="en-US"/>
            </a:p>
          </p:txBody>
        </p:sp>
        <p:sp>
          <p:nvSpPr>
            <p:cNvPr id="6270" name="AutoShape 120"/>
            <p:cNvSpPr>
              <a:spLocks noChangeArrowheads="1"/>
            </p:cNvSpPr>
            <p:nvPr/>
          </p:nvSpPr>
          <p:spPr bwMode="auto">
            <a:xfrm>
              <a:off x="4176" y="960"/>
              <a:ext cx="249" cy="311"/>
            </a:xfrm>
            <a:prstGeom prst="can">
              <a:avLst>
                <a:gd name="adj" fmla="val 31225"/>
              </a:avLst>
            </a:prstGeom>
            <a:solidFill>
              <a:srgbClr val="CC6600"/>
            </a:solidFill>
            <a:ln w="9525">
              <a:solidFill>
                <a:schemeClr val="tx1"/>
              </a:solidFill>
              <a:round/>
              <a:headEnd/>
              <a:tailEnd/>
            </a:ln>
          </p:spPr>
          <p:txBody>
            <a:bodyPr wrap="none" anchor="ctr"/>
            <a:lstStyle/>
            <a:p>
              <a:endParaRPr lang="en-US"/>
            </a:p>
          </p:txBody>
        </p:sp>
        <p:cxnSp>
          <p:nvCxnSpPr>
            <p:cNvPr id="6271" name="AutoShape 121"/>
            <p:cNvCxnSpPr>
              <a:cxnSpLocks noChangeShapeType="1"/>
              <a:stCxn id="6270" idx="1"/>
              <a:endCxn id="6276" idx="2"/>
            </p:cNvCxnSpPr>
            <p:nvPr/>
          </p:nvCxnSpPr>
          <p:spPr bwMode="auto">
            <a:xfrm rot="5400000" flipH="1" flipV="1">
              <a:off x="4498" y="622"/>
              <a:ext cx="141" cy="535"/>
            </a:xfrm>
            <a:prstGeom prst="straightConnector1">
              <a:avLst/>
            </a:prstGeom>
            <a:noFill/>
            <a:ln w="9525">
              <a:solidFill>
                <a:schemeClr val="tx1"/>
              </a:solidFill>
              <a:round/>
              <a:headEnd/>
              <a:tailEnd type="triangle" w="med" len="med"/>
            </a:ln>
          </p:spPr>
        </p:cxnSp>
        <p:sp>
          <p:nvSpPr>
            <p:cNvPr id="6272" name="AutoShape 122"/>
            <p:cNvSpPr>
              <a:spLocks noChangeArrowheads="1"/>
            </p:cNvSpPr>
            <p:nvPr/>
          </p:nvSpPr>
          <p:spPr bwMode="auto">
            <a:xfrm>
              <a:off x="5089" y="954"/>
              <a:ext cx="249" cy="311"/>
            </a:xfrm>
            <a:prstGeom prst="can">
              <a:avLst>
                <a:gd name="adj" fmla="val 31225"/>
              </a:avLst>
            </a:prstGeom>
            <a:solidFill>
              <a:srgbClr val="CC6600"/>
            </a:solidFill>
            <a:ln w="9525">
              <a:solidFill>
                <a:schemeClr val="tx1"/>
              </a:solidFill>
              <a:round/>
              <a:headEnd/>
              <a:tailEnd/>
            </a:ln>
          </p:spPr>
          <p:txBody>
            <a:bodyPr wrap="none" anchor="ctr"/>
            <a:lstStyle/>
            <a:p>
              <a:endParaRPr lang="en-US"/>
            </a:p>
          </p:txBody>
        </p:sp>
        <p:cxnSp>
          <p:nvCxnSpPr>
            <p:cNvPr id="6273" name="AutoShape 123"/>
            <p:cNvCxnSpPr>
              <a:cxnSpLocks noChangeShapeType="1"/>
              <a:stCxn id="6272" idx="1"/>
              <a:endCxn id="6276" idx="2"/>
            </p:cNvCxnSpPr>
            <p:nvPr/>
          </p:nvCxnSpPr>
          <p:spPr bwMode="auto">
            <a:xfrm rot="16200000" flipV="1">
              <a:off x="4957" y="698"/>
              <a:ext cx="135" cy="378"/>
            </a:xfrm>
            <a:prstGeom prst="straightConnector1">
              <a:avLst/>
            </a:prstGeom>
            <a:noFill/>
            <a:ln w="9525">
              <a:solidFill>
                <a:schemeClr val="tx1"/>
              </a:solidFill>
              <a:round/>
              <a:headEnd/>
              <a:tailEnd type="triangle" w="med" len="med"/>
            </a:ln>
          </p:spPr>
        </p:cxnSp>
        <p:sp>
          <p:nvSpPr>
            <p:cNvPr id="6274" name="Text Box 124"/>
            <p:cNvSpPr txBox="1">
              <a:spLocks noChangeArrowheads="1"/>
            </p:cNvSpPr>
            <p:nvPr/>
          </p:nvSpPr>
          <p:spPr bwMode="auto">
            <a:xfrm rot="-1404961">
              <a:off x="4375" y="829"/>
              <a:ext cx="497" cy="173"/>
            </a:xfrm>
            <a:prstGeom prst="rect">
              <a:avLst/>
            </a:prstGeom>
            <a:noFill/>
            <a:ln w="9525">
              <a:noFill/>
              <a:miter lim="800000"/>
              <a:headEnd/>
              <a:tailEnd/>
            </a:ln>
          </p:spPr>
          <p:txBody>
            <a:bodyPr>
              <a:spAutoFit/>
            </a:bodyPr>
            <a:lstStyle/>
            <a:p>
              <a:pPr>
                <a:spcBef>
                  <a:spcPct val="50000"/>
                </a:spcBef>
              </a:pPr>
              <a:r>
                <a:rPr lang="en-US" sz="1200"/>
                <a:t>Profile</a:t>
              </a:r>
            </a:p>
          </p:txBody>
        </p:sp>
        <p:sp>
          <p:nvSpPr>
            <p:cNvPr id="6275" name="Text Box 125"/>
            <p:cNvSpPr txBox="1">
              <a:spLocks noChangeArrowheads="1"/>
            </p:cNvSpPr>
            <p:nvPr/>
          </p:nvSpPr>
          <p:spPr bwMode="auto">
            <a:xfrm rot="1074948">
              <a:off x="4786" y="857"/>
              <a:ext cx="498" cy="173"/>
            </a:xfrm>
            <a:prstGeom prst="rect">
              <a:avLst/>
            </a:prstGeom>
            <a:noFill/>
            <a:ln w="9525">
              <a:noFill/>
              <a:miter lim="800000"/>
              <a:headEnd/>
              <a:tailEnd/>
            </a:ln>
          </p:spPr>
          <p:txBody>
            <a:bodyPr>
              <a:spAutoFit/>
            </a:bodyPr>
            <a:lstStyle/>
            <a:p>
              <a:pPr>
                <a:spcBef>
                  <a:spcPct val="50000"/>
                </a:spcBef>
              </a:pPr>
              <a:r>
                <a:rPr lang="en-US" sz="1200"/>
                <a:t>Attribute</a:t>
              </a:r>
            </a:p>
          </p:txBody>
        </p:sp>
        <p:sp>
          <p:nvSpPr>
            <p:cNvPr id="6276" name="Text Box 126"/>
            <p:cNvSpPr txBox="1">
              <a:spLocks noChangeArrowheads="1"/>
            </p:cNvSpPr>
            <p:nvPr/>
          </p:nvSpPr>
          <p:spPr bwMode="auto">
            <a:xfrm>
              <a:off x="4431" y="645"/>
              <a:ext cx="810" cy="174"/>
            </a:xfrm>
            <a:prstGeom prst="rect">
              <a:avLst/>
            </a:prstGeom>
            <a:noFill/>
            <a:ln w="9525">
              <a:noFill/>
              <a:miter lim="800000"/>
              <a:headEnd/>
              <a:tailEnd/>
            </a:ln>
          </p:spPr>
          <p:txBody>
            <a:bodyPr>
              <a:spAutoFit/>
            </a:bodyPr>
            <a:lstStyle/>
            <a:p>
              <a:pPr>
                <a:spcBef>
                  <a:spcPct val="50000"/>
                </a:spcBef>
              </a:pPr>
              <a:r>
                <a:rPr lang="en-US" sz="1200" b="1"/>
                <a:t>Secure Access</a:t>
              </a:r>
            </a:p>
          </p:txBody>
        </p:sp>
      </p:grpSp>
      <p:sp>
        <p:nvSpPr>
          <p:cNvPr id="6181" name="Oval 128"/>
          <p:cNvSpPr>
            <a:spLocks noChangeArrowheads="1"/>
          </p:cNvSpPr>
          <p:nvPr/>
        </p:nvSpPr>
        <p:spPr bwMode="auto">
          <a:xfrm>
            <a:off x="5624513" y="5497513"/>
            <a:ext cx="1425575" cy="282575"/>
          </a:xfrm>
          <a:prstGeom prst="ellipse">
            <a:avLst/>
          </a:prstGeom>
          <a:noFill/>
          <a:ln w="9525">
            <a:solidFill>
              <a:schemeClr val="tx1"/>
            </a:solidFill>
            <a:round/>
            <a:headEnd/>
            <a:tailEnd/>
          </a:ln>
        </p:spPr>
        <p:txBody>
          <a:bodyPr wrap="none" anchor="ctr"/>
          <a:lstStyle/>
          <a:p>
            <a:endParaRPr lang="en-US"/>
          </a:p>
        </p:txBody>
      </p:sp>
      <p:sp>
        <p:nvSpPr>
          <p:cNvPr id="6182" name="AutoShape 129"/>
          <p:cNvSpPr>
            <a:spLocks noChangeArrowheads="1"/>
          </p:cNvSpPr>
          <p:nvPr/>
        </p:nvSpPr>
        <p:spPr bwMode="auto">
          <a:xfrm>
            <a:off x="5618163" y="6053138"/>
            <a:ext cx="395287" cy="493712"/>
          </a:xfrm>
          <a:prstGeom prst="can">
            <a:avLst>
              <a:gd name="adj" fmla="val 31225"/>
            </a:avLst>
          </a:prstGeom>
          <a:solidFill>
            <a:srgbClr val="CC6600"/>
          </a:solidFill>
          <a:ln w="9525">
            <a:solidFill>
              <a:schemeClr val="tx1"/>
            </a:solidFill>
            <a:round/>
            <a:headEnd/>
            <a:tailEnd/>
          </a:ln>
        </p:spPr>
        <p:txBody>
          <a:bodyPr wrap="none" anchor="ctr"/>
          <a:lstStyle/>
          <a:p>
            <a:endParaRPr lang="en-US"/>
          </a:p>
        </p:txBody>
      </p:sp>
      <p:cxnSp>
        <p:nvCxnSpPr>
          <p:cNvPr id="6183" name="AutoShape 130"/>
          <p:cNvCxnSpPr>
            <a:cxnSpLocks noChangeShapeType="1"/>
            <a:stCxn id="6182" idx="1"/>
            <a:endCxn id="6188" idx="2"/>
          </p:cNvCxnSpPr>
          <p:nvPr/>
        </p:nvCxnSpPr>
        <p:spPr bwMode="auto">
          <a:xfrm flipV="1">
            <a:off x="5815013" y="5772150"/>
            <a:ext cx="546100" cy="280988"/>
          </a:xfrm>
          <a:prstGeom prst="straightConnector1">
            <a:avLst/>
          </a:prstGeom>
          <a:noFill/>
          <a:ln w="9525">
            <a:solidFill>
              <a:schemeClr val="tx1"/>
            </a:solidFill>
            <a:round/>
            <a:headEnd/>
            <a:tailEnd type="triangle" w="med" len="med"/>
          </a:ln>
        </p:spPr>
      </p:cxnSp>
      <p:sp>
        <p:nvSpPr>
          <p:cNvPr id="6184" name="AutoShape 131"/>
          <p:cNvSpPr>
            <a:spLocks noChangeArrowheads="1"/>
          </p:cNvSpPr>
          <p:nvPr/>
        </p:nvSpPr>
        <p:spPr bwMode="auto">
          <a:xfrm>
            <a:off x="6310313" y="6045200"/>
            <a:ext cx="395287" cy="493713"/>
          </a:xfrm>
          <a:prstGeom prst="can">
            <a:avLst>
              <a:gd name="adj" fmla="val 31225"/>
            </a:avLst>
          </a:prstGeom>
          <a:solidFill>
            <a:srgbClr val="CC6600"/>
          </a:solidFill>
          <a:ln w="9525">
            <a:solidFill>
              <a:schemeClr val="tx1"/>
            </a:solidFill>
            <a:round/>
            <a:headEnd/>
            <a:tailEnd/>
          </a:ln>
        </p:spPr>
        <p:txBody>
          <a:bodyPr wrap="none" anchor="ctr"/>
          <a:lstStyle/>
          <a:p>
            <a:endParaRPr lang="en-US"/>
          </a:p>
        </p:txBody>
      </p:sp>
      <p:cxnSp>
        <p:nvCxnSpPr>
          <p:cNvPr id="6185" name="AutoShape 132"/>
          <p:cNvCxnSpPr>
            <a:cxnSpLocks noChangeShapeType="1"/>
            <a:stCxn id="6184" idx="1"/>
            <a:endCxn id="6188" idx="2"/>
          </p:cNvCxnSpPr>
          <p:nvPr/>
        </p:nvCxnSpPr>
        <p:spPr bwMode="auto">
          <a:xfrm rot="16200000" flipV="1">
            <a:off x="6298407" y="5834856"/>
            <a:ext cx="273050" cy="147637"/>
          </a:xfrm>
          <a:prstGeom prst="straightConnector1">
            <a:avLst/>
          </a:prstGeom>
          <a:noFill/>
          <a:ln w="9525">
            <a:solidFill>
              <a:schemeClr val="tx1"/>
            </a:solidFill>
            <a:round/>
            <a:headEnd/>
            <a:tailEnd type="triangle" w="med" len="med"/>
          </a:ln>
        </p:spPr>
      </p:cxnSp>
      <p:sp>
        <p:nvSpPr>
          <p:cNvPr id="6186" name="Text Box 133"/>
          <p:cNvSpPr txBox="1">
            <a:spLocks noChangeArrowheads="1"/>
          </p:cNvSpPr>
          <p:nvPr/>
        </p:nvSpPr>
        <p:spPr bwMode="auto">
          <a:xfrm rot="-1400587">
            <a:off x="5584825" y="5707063"/>
            <a:ext cx="788988" cy="274637"/>
          </a:xfrm>
          <a:prstGeom prst="rect">
            <a:avLst/>
          </a:prstGeom>
          <a:noFill/>
          <a:ln w="9525">
            <a:noFill/>
            <a:miter lim="800000"/>
            <a:headEnd/>
            <a:tailEnd/>
          </a:ln>
        </p:spPr>
        <p:txBody>
          <a:bodyPr>
            <a:spAutoFit/>
          </a:bodyPr>
          <a:lstStyle/>
          <a:p>
            <a:pPr>
              <a:spcBef>
                <a:spcPct val="50000"/>
              </a:spcBef>
            </a:pPr>
            <a:r>
              <a:rPr lang="en-US" sz="1200"/>
              <a:t>Software</a:t>
            </a:r>
          </a:p>
        </p:txBody>
      </p:sp>
      <p:sp>
        <p:nvSpPr>
          <p:cNvPr id="6187" name="Text Box 134"/>
          <p:cNvSpPr txBox="1">
            <a:spLocks noChangeArrowheads="1"/>
          </p:cNvSpPr>
          <p:nvPr/>
        </p:nvSpPr>
        <p:spPr bwMode="auto">
          <a:xfrm rot="-2364213">
            <a:off x="5864225" y="5907088"/>
            <a:ext cx="790575" cy="274637"/>
          </a:xfrm>
          <a:prstGeom prst="rect">
            <a:avLst/>
          </a:prstGeom>
          <a:noFill/>
          <a:ln w="9525">
            <a:noFill/>
            <a:miter lim="800000"/>
            <a:headEnd/>
            <a:tailEnd/>
          </a:ln>
        </p:spPr>
        <p:txBody>
          <a:bodyPr>
            <a:spAutoFit/>
          </a:bodyPr>
          <a:lstStyle/>
          <a:p>
            <a:pPr>
              <a:spcBef>
                <a:spcPct val="50000"/>
              </a:spcBef>
            </a:pPr>
            <a:r>
              <a:rPr lang="en-US" sz="1200"/>
              <a:t>Telcon</a:t>
            </a:r>
          </a:p>
        </p:txBody>
      </p:sp>
      <p:sp>
        <p:nvSpPr>
          <p:cNvPr id="6188" name="Text Box 135"/>
          <p:cNvSpPr txBox="1">
            <a:spLocks noChangeArrowheads="1"/>
          </p:cNvSpPr>
          <p:nvPr/>
        </p:nvSpPr>
        <p:spPr bwMode="auto">
          <a:xfrm>
            <a:off x="5800725" y="5497513"/>
            <a:ext cx="1119188" cy="274637"/>
          </a:xfrm>
          <a:prstGeom prst="rect">
            <a:avLst/>
          </a:prstGeom>
          <a:noFill/>
          <a:ln w="9525">
            <a:noFill/>
            <a:miter lim="800000"/>
            <a:headEnd/>
            <a:tailEnd/>
          </a:ln>
        </p:spPr>
        <p:txBody>
          <a:bodyPr>
            <a:spAutoFit/>
          </a:bodyPr>
          <a:lstStyle/>
          <a:p>
            <a:pPr algn="ctr">
              <a:spcBef>
                <a:spcPct val="50000"/>
              </a:spcBef>
            </a:pPr>
            <a:r>
              <a:rPr lang="en-US" sz="1200" b="1"/>
              <a:t>Services</a:t>
            </a:r>
          </a:p>
        </p:txBody>
      </p:sp>
      <p:sp>
        <p:nvSpPr>
          <p:cNvPr id="6189" name="AutoShape 136"/>
          <p:cNvSpPr>
            <a:spLocks noChangeArrowheads="1"/>
          </p:cNvSpPr>
          <p:nvPr/>
        </p:nvSpPr>
        <p:spPr bwMode="auto">
          <a:xfrm>
            <a:off x="7148513" y="6069013"/>
            <a:ext cx="395287" cy="493712"/>
          </a:xfrm>
          <a:prstGeom prst="can">
            <a:avLst>
              <a:gd name="adj" fmla="val 31225"/>
            </a:avLst>
          </a:prstGeom>
          <a:solidFill>
            <a:srgbClr val="CC6600"/>
          </a:solidFill>
          <a:ln w="9525">
            <a:solidFill>
              <a:schemeClr val="tx1"/>
            </a:solidFill>
            <a:round/>
            <a:headEnd/>
            <a:tailEnd/>
          </a:ln>
        </p:spPr>
        <p:txBody>
          <a:bodyPr wrap="none" anchor="ctr"/>
          <a:lstStyle/>
          <a:p>
            <a:endParaRPr lang="en-US"/>
          </a:p>
        </p:txBody>
      </p:sp>
      <p:sp>
        <p:nvSpPr>
          <p:cNvPr id="6190" name="Text Box 137"/>
          <p:cNvSpPr txBox="1">
            <a:spLocks noChangeArrowheads="1"/>
          </p:cNvSpPr>
          <p:nvPr/>
        </p:nvSpPr>
        <p:spPr bwMode="auto">
          <a:xfrm rot="2394579">
            <a:off x="6529388" y="5937250"/>
            <a:ext cx="790575" cy="274638"/>
          </a:xfrm>
          <a:prstGeom prst="rect">
            <a:avLst/>
          </a:prstGeom>
          <a:noFill/>
          <a:ln w="9525">
            <a:noFill/>
            <a:miter lim="800000"/>
            <a:headEnd/>
            <a:tailEnd/>
          </a:ln>
        </p:spPr>
        <p:txBody>
          <a:bodyPr>
            <a:spAutoFit/>
          </a:bodyPr>
          <a:lstStyle/>
          <a:p>
            <a:pPr>
              <a:spcBef>
                <a:spcPct val="50000"/>
              </a:spcBef>
            </a:pPr>
            <a:r>
              <a:rPr lang="en-US" sz="1200"/>
              <a:t>Platform</a:t>
            </a:r>
          </a:p>
        </p:txBody>
      </p:sp>
      <p:cxnSp>
        <p:nvCxnSpPr>
          <p:cNvPr id="6191" name="AutoShape 138"/>
          <p:cNvCxnSpPr>
            <a:cxnSpLocks noChangeShapeType="1"/>
            <a:stCxn id="6189" idx="2"/>
            <a:endCxn id="6188" idx="2"/>
          </p:cNvCxnSpPr>
          <p:nvPr/>
        </p:nvCxnSpPr>
        <p:spPr bwMode="auto">
          <a:xfrm rot="10800000">
            <a:off x="6361113" y="5772150"/>
            <a:ext cx="787400" cy="544513"/>
          </a:xfrm>
          <a:prstGeom prst="straightConnector1">
            <a:avLst/>
          </a:prstGeom>
          <a:noFill/>
          <a:ln w="9525">
            <a:solidFill>
              <a:schemeClr val="tx1"/>
            </a:solidFill>
            <a:round/>
            <a:headEnd/>
            <a:tailEnd type="triangle" w="med" len="med"/>
          </a:ln>
        </p:spPr>
      </p:cxnSp>
      <p:sp>
        <p:nvSpPr>
          <p:cNvPr id="6192" name="Line 153"/>
          <p:cNvSpPr>
            <a:spLocks noChangeShapeType="1"/>
          </p:cNvSpPr>
          <p:nvPr/>
        </p:nvSpPr>
        <p:spPr bwMode="auto">
          <a:xfrm>
            <a:off x="5105400" y="4964113"/>
            <a:ext cx="609600" cy="609600"/>
          </a:xfrm>
          <a:prstGeom prst="line">
            <a:avLst/>
          </a:prstGeom>
          <a:noFill/>
          <a:ln w="9525">
            <a:solidFill>
              <a:schemeClr val="tx1"/>
            </a:solidFill>
            <a:round/>
            <a:headEnd/>
            <a:tailEnd type="triangle" w="med" len="med"/>
          </a:ln>
        </p:spPr>
        <p:txBody>
          <a:bodyPr/>
          <a:lstStyle/>
          <a:p>
            <a:endParaRPr lang="en-US"/>
          </a:p>
        </p:txBody>
      </p:sp>
      <p:sp>
        <p:nvSpPr>
          <p:cNvPr id="6193" name="Line 154"/>
          <p:cNvSpPr>
            <a:spLocks noChangeShapeType="1"/>
          </p:cNvSpPr>
          <p:nvPr/>
        </p:nvSpPr>
        <p:spPr bwMode="auto">
          <a:xfrm flipH="1">
            <a:off x="3736975" y="5116513"/>
            <a:ext cx="377825" cy="461962"/>
          </a:xfrm>
          <a:prstGeom prst="line">
            <a:avLst/>
          </a:prstGeom>
          <a:noFill/>
          <a:ln w="9525">
            <a:solidFill>
              <a:schemeClr val="tx1"/>
            </a:solidFill>
            <a:round/>
            <a:headEnd/>
            <a:tailEnd type="triangle" w="med" len="med"/>
          </a:ln>
        </p:spPr>
        <p:txBody>
          <a:bodyPr/>
          <a:lstStyle/>
          <a:p>
            <a:endParaRPr lang="en-US"/>
          </a:p>
        </p:txBody>
      </p:sp>
      <p:sp>
        <p:nvSpPr>
          <p:cNvPr id="6194" name="Oval 155"/>
          <p:cNvSpPr>
            <a:spLocks noChangeArrowheads="1"/>
          </p:cNvSpPr>
          <p:nvPr/>
        </p:nvSpPr>
        <p:spPr bwMode="auto">
          <a:xfrm>
            <a:off x="4114800" y="5040313"/>
            <a:ext cx="130175" cy="123825"/>
          </a:xfrm>
          <a:prstGeom prst="ellipse">
            <a:avLst/>
          </a:prstGeom>
          <a:solidFill>
            <a:schemeClr val="bg2"/>
          </a:solidFill>
          <a:ln w="9525">
            <a:solidFill>
              <a:schemeClr val="tx1"/>
            </a:solidFill>
            <a:round/>
            <a:headEnd/>
            <a:tailEnd/>
          </a:ln>
        </p:spPr>
        <p:txBody>
          <a:bodyPr wrap="none" anchor="ctr"/>
          <a:lstStyle/>
          <a:p>
            <a:endParaRPr lang="en-US"/>
          </a:p>
        </p:txBody>
      </p:sp>
      <p:cxnSp>
        <p:nvCxnSpPr>
          <p:cNvPr id="6195" name="AutoShape 156"/>
          <p:cNvCxnSpPr>
            <a:cxnSpLocks noChangeShapeType="1"/>
            <a:stCxn id="6196" idx="3"/>
            <a:endCxn id="6194" idx="7"/>
          </p:cNvCxnSpPr>
          <p:nvPr/>
        </p:nvCxnSpPr>
        <p:spPr bwMode="auto">
          <a:xfrm flipH="1">
            <a:off x="4225925" y="4918075"/>
            <a:ext cx="136525" cy="139700"/>
          </a:xfrm>
          <a:prstGeom prst="straightConnector1">
            <a:avLst/>
          </a:prstGeom>
          <a:noFill/>
          <a:ln w="9525">
            <a:solidFill>
              <a:schemeClr val="tx1"/>
            </a:solidFill>
            <a:round/>
            <a:headEnd type="triangle" w="med" len="med"/>
            <a:tailEnd type="triangle" w="med" len="med"/>
          </a:ln>
        </p:spPr>
      </p:cxnSp>
      <p:sp>
        <p:nvSpPr>
          <p:cNvPr id="6196" name="Oval 157"/>
          <p:cNvSpPr>
            <a:spLocks noChangeArrowheads="1"/>
          </p:cNvSpPr>
          <p:nvPr/>
        </p:nvSpPr>
        <p:spPr bwMode="auto">
          <a:xfrm>
            <a:off x="4343400" y="4811713"/>
            <a:ext cx="130175" cy="123825"/>
          </a:xfrm>
          <a:prstGeom prst="ellipse">
            <a:avLst/>
          </a:prstGeom>
          <a:solidFill>
            <a:schemeClr val="bg2"/>
          </a:solidFill>
          <a:ln w="9525">
            <a:solidFill>
              <a:schemeClr val="tx1"/>
            </a:solidFill>
            <a:round/>
            <a:headEnd/>
            <a:tailEnd/>
          </a:ln>
        </p:spPr>
        <p:txBody>
          <a:bodyPr wrap="none" anchor="ctr"/>
          <a:lstStyle/>
          <a:p>
            <a:endParaRPr lang="en-US"/>
          </a:p>
        </p:txBody>
      </p:sp>
      <p:sp>
        <p:nvSpPr>
          <p:cNvPr id="6197" name="Text Box 162"/>
          <p:cNvSpPr txBox="1">
            <a:spLocks noChangeArrowheads="1"/>
          </p:cNvSpPr>
          <p:nvPr/>
        </p:nvSpPr>
        <p:spPr bwMode="auto">
          <a:xfrm>
            <a:off x="228600" y="1366838"/>
            <a:ext cx="1165225" cy="461962"/>
          </a:xfrm>
          <a:prstGeom prst="rect">
            <a:avLst/>
          </a:prstGeom>
          <a:noFill/>
          <a:ln w="9525">
            <a:noFill/>
            <a:miter lim="800000"/>
            <a:headEnd/>
            <a:tailEnd/>
          </a:ln>
        </p:spPr>
        <p:txBody>
          <a:bodyPr>
            <a:spAutoFit/>
          </a:bodyPr>
          <a:lstStyle/>
          <a:p>
            <a:pPr algn="ctr">
              <a:spcBef>
                <a:spcPct val="50000"/>
              </a:spcBef>
            </a:pPr>
            <a:r>
              <a:rPr lang="en-US" sz="1200"/>
              <a:t>User executes BP</a:t>
            </a:r>
          </a:p>
        </p:txBody>
      </p:sp>
      <p:sp>
        <p:nvSpPr>
          <p:cNvPr id="6198" name="Text Box 31"/>
          <p:cNvSpPr txBox="1">
            <a:spLocks noChangeArrowheads="1"/>
          </p:cNvSpPr>
          <p:nvPr/>
        </p:nvSpPr>
        <p:spPr bwMode="auto">
          <a:xfrm>
            <a:off x="2667000" y="2238375"/>
            <a:ext cx="2871788" cy="276225"/>
          </a:xfrm>
          <a:prstGeom prst="rect">
            <a:avLst/>
          </a:prstGeom>
          <a:noFill/>
          <a:ln w="9525">
            <a:noFill/>
            <a:miter lim="800000"/>
            <a:headEnd/>
            <a:tailEnd/>
          </a:ln>
        </p:spPr>
        <p:txBody>
          <a:bodyPr lIns="91430" tIns="45715" rIns="91430" bIns="45715">
            <a:spAutoFit/>
          </a:bodyPr>
          <a:lstStyle/>
          <a:p>
            <a:pPr algn="ctr"/>
            <a:r>
              <a:rPr lang="en-US" sz="1200">
                <a:latin typeface="Calibri" pitchFamily="34" charset="0"/>
              </a:rPr>
              <a:t>BP executes via DoD CIO directly</a:t>
            </a:r>
          </a:p>
        </p:txBody>
      </p:sp>
      <p:sp>
        <p:nvSpPr>
          <p:cNvPr id="6199" name="Text Box 183"/>
          <p:cNvSpPr txBox="1">
            <a:spLocks noChangeArrowheads="1"/>
          </p:cNvSpPr>
          <p:nvPr/>
        </p:nvSpPr>
        <p:spPr bwMode="auto">
          <a:xfrm>
            <a:off x="762000" y="3778250"/>
            <a:ext cx="1620838" cy="1708150"/>
          </a:xfrm>
          <a:prstGeom prst="rect">
            <a:avLst/>
          </a:prstGeom>
          <a:noFill/>
          <a:ln w="9525">
            <a:noFill/>
            <a:miter lim="800000"/>
            <a:headEnd/>
            <a:tailEnd/>
          </a:ln>
        </p:spPr>
        <p:txBody>
          <a:bodyPr>
            <a:spAutoFit/>
          </a:bodyPr>
          <a:lstStyle/>
          <a:p>
            <a:pPr marL="285750" indent="-285750">
              <a:lnSpc>
                <a:spcPct val="150000"/>
              </a:lnSpc>
              <a:buFont typeface="Wingdings" pitchFamily="2" charset="2"/>
              <a:buChar char="Ø"/>
            </a:pPr>
            <a:r>
              <a:rPr lang="en-US" sz="1400" b="1">
                <a:solidFill>
                  <a:srgbClr val="002060"/>
                </a:solidFill>
              </a:rPr>
              <a:t>Enterprise analytics</a:t>
            </a:r>
          </a:p>
          <a:p>
            <a:pPr marL="285750" indent="-285750">
              <a:lnSpc>
                <a:spcPct val="150000"/>
              </a:lnSpc>
              <a:buFont typeface="Wingdings" pitchFamily="2" charset="2"/>
              <a:buChar char="Ø"/>
            </a:pPr>
            <a:r>
              <a:rPr lang="en-US" sz="1400" b="1">
                <a:solidFill>
                  <a:srgbClr val="002060"/>
                </a:solidFill>
              </a:rPr>
              <a:t>Compliance</a:t>
            </a:r>
          </a:p>
          <a:p>
            <a:pPr marL="285750" indent="-285750">
              <a:lnSpc>
                <a:spcPct val="150000"/>
              </a:lnSpc>
              <a:buFont typeface="Wingdings" pitchFamily="2" charset="2"/>
              <a:buChar char="Ø"/>
            </a:pPr>
            <a:r>
              <a:rPr lang="en-US" sz="1400" b="1">
                <a:solidFill>
                  <a:srgbClr val="002060"/>
                </a:solidFill>
              </a:rPr>
              <a:t>IRB/portfolio management</a:t>
            </a:r>
            <a:endParaRPr lang="en-US" sz="1400">
              <a:solidFill>
                <a:srgbClr val="002060"/>
              </a:solidFill>
            </a:endParaRPr>
          </a:p>
        </p:txBody>
      </p:sp>
      <p:sp>
        <p:nvSpPr>
          <p:cNvPr id="6200" name="Text Box 184"/>
          <p:cNvSpPr txBox="1">
            <a:spLocks noChangeArrowheads="1"/>
          </p:cNvSpPr>
          <p:nvPr/>
        </p:nvSpPr>
        <p:spPr bwMode="auto">
          <a:xfrm>
            <a:off x="5734050" y="1752600"/>
            <a:ext cx="1077913" cy="600075"/>
          </a:xfrm>
          <a:prstGeom prst="rect">
            <a:avLst/>
          </a:prstGeom>
          <a:noFill/>
          <a:ln w="9525">
            <a:noFill/>
            <a:miter lim="800000"/>
            <a:headEnd/>
            <a:tailEnd/>
          </a:ln>
        </p:spPr>
        <p:txBody>
          <a:bodyPr>
            <a:spAutoFit/>
          </a:bodyPr>
          <a:lstStyle/>
          <a:p>
            <a:pPr algn="ctr">
              <a:spcBef>
                <a:spcPct val="50000"/>
              </a:spcBef>
            </a:pPr>
            <a:r>
              <a:rPr lang="en-US" sz="1100"/>
              <a:t>BP models uniformly described</a:t>
            </a:r>
          </a:p>
        </p:txBody>
      </p:sp>
      <p:sp>
        <p:nvSpPr>
          <p:cNvPr id="6201" name="TextBox 64"/>
          <p:cNvSpPr txBox="1">
            <a:spLocks noChangeArrowheads="1"/>
          </p:cNvSpPr>
          <p:nvPr/>
        </p:nvSpPr>
        <p:spPr bwMode="auto">
          <a:xfrm>
            <a:off x="5715000" y="5286375"/>
            <a:ext cx="1195388" cy="276225"/>
          </a:xfrm>
          <a:prstGeom prst="rect">
            <a:avLst/>
          </a:prstGeom>
          <a:noFill/>
          <a:ln w="9525">
            <a:noFill/>
            <a:miter lim="800000"/>
            <a:headEnd/>
            <a:tailEnd/>
          </a:ln>
        </p:spPr>
        <p:txBody>
          <a:bodyPr>
            <a:spAutoFit/>
          </a:bodyPr>
          <a:lstStyle/>
          <a:p>
            <a:r>
              <a:rPr lang="en-US" sz="1200"/>
              <a:t>(Infrastructure)</a:t>
            </a:r>
          </a:p>
        </p:txBody>
      </p:sp>
      <p:sp>
        <p:nvSpPr>
          <p:cNvPr id="6202" name="TextBox 65"/>
          <p:cNvSpPr txBox="1">
            <a:spLocks noChangeArrowheads="1"/>
          </p:cNvSpPr>
          <p:nvPr/>
        </p:nvSpPr>
        <p:spPr bwMode="auto">
          <a:xfrm>
            <a:off x="2590800" y="5311775"/>
            <a:ext cx="1308100" cy="276225"/>
          </a:xfrm>
          <a:prstGeom prst="rect">
            <a:avLst/>
          </a:prstGeom>
          <a:noFill/>
          <a:ln w="9525">
            <a:noFill/>
            <a:miter lim="800000"/>
            <a:headEnd/>
            <a:tailEnd/>
          </a:ln>
        </p:spPr>
        <p:txBody>
          <a:bodyPr>
            <a:spAutoFit/>
          </a:bodyPr>
          <a:lstStyle/>
          <a:p>
            <a:r>
              <a:rPr lang="en-US" sz="1200"/>
              <a:t>(Identity &amp; IA)</a:t>
            </a:r>
          </a:p>
        </p:txBody>
      </p:sp>
      <p:sp>
        <p:nvSpPr>
          <p:cNvPr id="6203" name="TextBox 66"/>
          <p:cNvSpPr txBox="1">
            <a:spLocks noChangeArrowheads="1"/>
          </p:cNvSpPr>
          <p:nvPr/>
        </p:nvSpPr>
        <p:spPr bwMode="auto">
          <a:xfrm>
            <a:off x="6629400" y="1066800"/>
            <a:ext cx="1574800" cy="584200"/>
          </a:xfrm>
          <a:prstGeom prst="rect">
            <a:avLst/>
          </a:prstGeom>
          <a:noFill/>
          <a:ln w="9525">
            <a:noFill/>
            <a:miter lim="800000"/>
            <a:headEnd/>
            <a:tailEnd/>
          </a:ln>
        </p:spPr>
        <p:txBody>
          <a:bodyPr>
            <a:spAutoFit/>
          </a:bodyPr>
          <a:lstStyle/>
          <a:p>
            <a:pPr algn="ctr"/>
            <a:r>
              <a:rPr lang="en-US" sz="3200" b="1">
                <a:solidFill>
                  <a:schemeClr val="tx2"/>
                </a:solidFill>
              </a:rPr>
              <a:t>GIG</a:t>
            </a:r>
          </a:p>
        </p:txBody>
      </p:sp>
      <p:cxnSp>
        <p:nvCxnSpPr>
          <p:cNvPr id="68" name="Straight Arrow Connector 67"/>
          <p:cNvCxnSpPr>
            <a:stCxn id="6171" idx="4"/>
          </p:cNvCxnSpPr>
          <p:nvPr/>
        </p:nvCxnSpPr>
        <p:spPr>
          <a:xfrm>
            <a:off x="4103688" y="3636963"/>
            <a:ext cx="155575" cy="439737"/>
          </a:xfrm>
          <a:prstGeom prst="straightConnector1">
            <a:avLst/>
          </a:prstGeom>
          <a:ln w="12700">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6205" name="TextBox 68"/>
          <p:cNvSpPr txBox="1">
            <a:spLocks noChangeArrowheads="1"/>
          </p:cNvSpPr>
          <p:nvPr/>
        </p:nvSpPr>
        <p:spPr bwMode="auto">
          <a:xfrm rot="-1834794">
            <a:off x="4635500" y="3494088"/>
            <a:ext cx="777875" cy="246062"/>
          </a:xfrm>
          <a:prstGeom prst="rect">
            <a:avLst/>
          </a:prstGeom>
          <a:noFill/>
          <a:ln w="9525">
            <a:noFill/>
            <a:miter lim="800000"/>
            <a:headEnd/>
            <a:tailEnd/>
          </a:ln>
        </p:spPr>
        <p:txBody>
          <a:bodyPr>
            <a:spAutoFit/>
          </a:bodyPr>
          <a:lstStyle/>
          <a:p>
            <a:r>
              <a:rPr lang="en-US" sz="1000"/>
              <a:t>SameAs</a:t>
            </a:r>
          </a:p>
        </p:txBody>
      </p:sp>
      <p:cxnSp>
        <p:nvCxnSpPr>
          <p:cNvPr id="70" name="Straight Arrow Connector 69"/>
          <p:cNvCxnSpPr>
            <a:endCxn id="6217" idx="7"/>
          </p:cNvCxnSpPr>
          <p:nvPr/>
        </p:nvCxnSpPr>
        <p:spPr>
          <a:xfrm flipH="1">
            <a:off x="4646613" y="3506788"/>
            <a:ext cx="776287" cy="427037"/>
          </a:xfrm>
          <a:prstGeom prst="straightConnector1">
            <a:avLst/>
          </a:prstGeom>
          <a:ln w="12700">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a:endCxn id="6261" idx="7"/>
          </p:cNvCxnSpPr>
          <p:nvPr/>
        </p:nvCxnSpPr>
        <p:spPr>
          <a:xfrm flipH="1">
            <a:off x="3548063" y="4140200"/>
            <a:ext cx="646112" cy="350838"/>
          </a:xfrm>
          <a:prstGeom prst="straightConnector1">
            <a:avLst/>
          </a:prstGeom>
          <a:ln w="12700">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endCxn id="6196" idx="0"/>
          </p:cNvCxnSpPr>
          <p:nvPr/>
        </p:nvCxnSpPr>
        <p:spPr>
          <a:xfrm>
            <a:off x="4259263" y="4202113"/>
            <a:ext cx="149225" cy="609600"/>
          </a:xfrm>
          <a:prstGeom prst="straightConnector1">
            <a:avLst/>
          </a:prstGeom>
          <a:ln w="12700">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6209" name="Oval 23"/>
          <p:cNvSpPr>
            <a:spLocks noChangeArrowheads="1"/>
          </p:cNvSpPr>
          <p:nvPr/>
        </p:nvSpPr>
        <p:spPr bwMode="auto">
          <a:xfrm>
            <a:off x="4191000" y="4070350"/>
            <a:ext cx="130175" cy="123825"/>
          </a:xfrm>
          <a:prstGeom prst="ellipse">
            <a:avLst/>
          </a:prstGeom>
          <a:solidFill>
            <a:schemeClr val="bg2"/>
          </a:solidFill>
          <a:ln w="9525">
            <a:solidFill>
              <a:schemeClr val="tx1"/>
            </a:solidFill>
            <a:round/>
            <a:headEnd/>
            <a:tailEnd/>
          </a:ln>
        </p:spPr>
        <p:txBody>
          <a:bodyPr wrap="none" anchor="ctr"/>
          <a:lstStyle/>
          <a:p>
            <a:endParaRPr lang="en-US"/>
          </a:p>
        </p:txBody>
      </p:sp>
      <p:sp>
        <p:nvSpPr>
          <p:cNvPr id="6210" name="TextBox 73"/>
          <p:cNvSpPr txBox="1">
            <a:spLocks noChangeArrowheads="1"/>
          </p:cNvSpPr>
          <p:nvPr/>
        </p:nvSpPr>
        <p:spPr bwMode="auto">
          <a:xfrm rot="4563117">
            <a:off x="4069556" y="4437857"/>
            <a:ext cx="777875" cy="246062"/>
          </a:xfrm>
          <a:prstGeom prst="rect">
            <a:avLst/>
          </a:prstGeom>
          <a:noFill/>
          <a:ln w="9525">
            <a:noFill/>
            <a:miter lim="800000"/>
            <a:headEnd/>
            <a:tailEnd/>
          </a:ln>
        </p:spPr>
        <p:txBody>
          <a:bodyPr>
            <a:spAutoFit/>
          </a:bodyPr>
          <a:lstStyle/>
          <a:p>
            <a:r>
              <a:rPr lang="en-US" sz="1000"/>
              <a:t>SameAs</a:t>
            </a:r>
          </a:p>
        </p:txBody>
      </p:sp>
      <p:grpSp>
        <p:nvGrpSpPr>
          <p:cNvPr id="6211" name="Group 106"/>
          <p:cNvGrpSpPr>
            <a:grpSpLocks/>
          </p:cNvGrpSpPr>
          <p:nvPr/>
        </p:nvGrpSpPr>
        <p:grpSpPr bwMode="auto">
          <a:xfrm>
            <a:off x="2916238" y="4471988"/>
            <a:ext cx="806450" cy="663575"/>
            <a:chOff x="3201988" y="4081826"/>
            <a:chExt cx="806450" cy="663575"/>
          </a:xfrm>
        </p:grpSpPr>
        <p:sp>
          <p:nvSpPr>
            <p:cNvPr id="6258" name="Oval 34"/>
            <p:cNvSpPr>
              <a:spLocks noChangeArrowheads="1"/>
            </p:cNvSpPr>
            <p:nvPr/>
          </p:nvSpPr>
          <p:spPr bwMode="auto">
            <a:xfrm>
              <a:off x="3462338" y="4289788"/>
              <a:ext cx="130175" cy="123825"/>
            </a:xfrm>
            <a:prstGeom prst="ellipse">
              <a:avLst/>
            </a:prstGeom>
            <a:solidFill>
              <a:schemeClr val="bg2"/>
            </a:solidFill>
            <a:ln w="9525">
              <a:solidFill>
                <a:schemeClr val="tx1"/>
              </a:solidFill>
              <a:round/>
              <a:headEnd/>
              <a:tailEnd/>
            </a:ln>
          </p:spPr>
          <p:txBody>
            <a:bodyPr wrap="none" anchor="ctr"/>
            <a:lstStyle/>
            <a:p>
              <a:endParaRPr lang="en-US"/>
            </a:p>
          </p:txBody>
        </p:sp>
        <p:sp>
          <p:nvSpPr>
            <p:cNvPr id="6259" name="Oval 35"/>
            <p:cNvSpPr>
              <a:spLocks noChangeArrowheads="1"/>
            </p:cNvSpPr>
            <p:nvPr/>
          </p:nvSpPr>
          <p:spPr bwMode="auto">
            <a:xfrm>
              <a:off x="3878263" y="4331063"/>
              <a:ext cx="130175" cy="123825"/>
            </a:xfrm>
            <a:prstGeom prst="ellipse">
              <a:avLst/>
            </a:prstGeom>
            <a:solidFill>
              <a:schemeClr val="bg2"/>
            </a:solidFill>
            <a:ln w="9525">
              <a:solidFill>
                <a:schemeClr val="tx1"/>
              </a:solidFill>
              <a:round/>
              <a:headEnd/>
              <a:tailEnd/>
            </a:ln>
          </p:spPr>
          <p:txBody>
            <a:bodyPr wrap="none" anchor="ctr"/>
            <a:lstStyle/>
            <a:p>
              <a:endParaRPr lang="en-US"/>
            </a:p>
          </p:txBody>
        </p:sp>
        <p:sp>
          <p:nvSpPr>
            <p:cNvPr id="6260" name="Oval 36"/>
            <p:cNvSpPr>
              <a:spLocks noChangeArrowheads="1"/>
            </p:cNvSpPr>
            <p:nvPr/>
          </p:nvSpPr>
          <p:spPr bwMode="auto">
            <a:xfrm>
              <a:off x="3644900" y="4496163"/>
              <a:ext cx="130175" cy="125413"/>
            </a:xfrm>
            <a:prstGeom prst="ellipse">
              <a:avLst/>
            </a:prstGeom>
            <a:solidFill>
              <a:schemeClr val="bg2"/>
            </a:solidFill>
            <a:ln w="9525">
              <a:solidFill>
                <a:schemeClr val="tx1"/>
              </a:solidFill>
              <a:round/>
              <a:headEnd/>
              <a:tailEnd/>
            </a:ln>
          </p:spPr>
          <p:txBody>
            <a:bodyPr wrap="none" anchor="ctr"/>
            <a:lstStyle/>
            <a:p>
              <a:endParaRPr lang="en-US"/>
            </a:p>
          </p:txBody>
        </p:sp>
        <p:sp>
          <p:nvSpPr>
            <p:cNvPr id="6261" name="Oval 37"/>
            <p:cNvSpPr>
              <a:spLocks noChangeArrowheads="1"/>
            </p:cNvSpPr>
            <p:nvPr/>
          </p:nvSpPr>
          <p:spPr bwMode="auto">
            <a:xfrm>
              <a:off x="3722688" y="4081826"/>
              <a:ext cx="130175" cy="123825"/>
            </a:xfrm>
            <a:prstGeom prst="ellipse">
              <a:avLst/>
            </a:prstGeom>
            <a:solidFill>
              <a:schemeClr val="bg2"/>
            </a:solidFill>
            <a:ln w="9525">
              <a:solidFill>
                <a:schemeClr val="tx1"/>
              </a:solidFill>
              <a:round/>
              <a:headEnd/>
              <a:tailEnd/>
            </a:ln>
          </p:spPr>
          <p:txBody>
            <a:bodyPr wrap="none" anchor="ctr"/>
            <a:lstStyle/>
            <a:p>
              <a:endParaRPr lang="en-US"/>
            </a:p>
          </p:txBody>
        </p:sp>
        <p:sp>
          <p:nvSpPr>
            <p:cNvPr id="6262" name="Oval 38"/>
            <p:cNvSpPr>
              <a:spLocks noChangeArrowheads="1"/>
            </p:cNvSpPr>
            <p:nvPr/>
          </p:nvSpPr>
          <p:spPr bwMode="auto">
            <a:xfrm>
              <a:off x="3201988" y="4164376"/>
              <a:ext cx="130175" cy="125412"/>
            </a:xfrm>
            <a:prstGeom prst="ellipse">
              <a:avLst/>
            </a:prstGeom>
            <a:solidFill>
              <a:schemeClr val="bg2"/>
            </a:solidFill>
            <a:ln w="9525">
              <a:solidFill>
                <a:schemeClr val="tx1"/>
              </a:solidFill>
              <a:round/>
              <a:headEnd/>
              <a:tailEnd/>
            </a:ln>
          </p:spPr>
          <p:txBody>
            <a:bodyPr wrap="none" anchor="ctr"/>
            <a:lstStyle/>
            <a:p>
              <a:endParaRPr lang="en-US"/>
            </a:p>
          </p:txBody>
        </p:sp>
        <p:cxnSp>
          <p:nvCxnSpPr>
            <p:cNvPr id="6263" name="AutoShape 39"/>
            <p:cNvCxnSpPr>
              <a:cxnSpLocks noChangeShapeType="1"/>
              <a:stCxn id="6260" idx="1"/>
              <a:endCxn id="6258" idx="5"/>
            </p:cNvCxnSpPr>
            <p:nvPr/>
          </p:nvCxnSpPr>
          <p:spPr bwMode="auto">
            <a:xfrm flipH="1" flipV="1">
              <a:off x="3573463" y="4396151"/>
              <a:ext cx="90487" cy="119062"/>
            </a:xfrm>
            <a:prstGeom prst="straightConnector1">
              <a:avLst/>
            </a:prstGeom>
            <a:noFill/>
            <a:ln w="9525">
              <a:solidFill>
                <a:schemeClr val="tx1"/>
              </a:solidFill>
              <a:round/>
              <a:headEnd type="triangle" w="med" len="med"/>
              <a:tailEnd type="triangle" w="med" len="med"/>
            </a:ln>
          </p:spPr>
        </p:cxnSp>
        <p:cxnSp>
          <p:nvCxnSpPr>
            <p:cNvPr id="6264" name="AutoShape 40"/>
            <p:cNvCxnSpPr>
              <a:cxnSpLocks noChangeShapeType="1"/>
              <a:stCxn id="6262" idx="6"/>
              <a:endCxn id="6258" idx="1"/>
            </p:cNvCxnSpPr>
            <p:nvPr/>
          </p:nvCxnSpPr>
          <p:spPr bwMode="auto">
            <a:xfrm>
              <a:off x="3332163" y="4226288"/>
              <a:ext cx="149225" cy="80963"/>
            </a:xfrm>
            <a:prstGeom prst="straightConnector1">
              <a:avLst/>
            </a:prstGeom>
            <a:noFill/>
            <a:ln w="9525">
              <a:solidFill>
                <a:schemeClr val="tx1"/>
              </a:solidFill>
              <a:round/>
              <a:headEnd type="triangle" w="med" len="med"/>
              <a:tailEnd type="triangle" w="med" len="med"/>
            </a:ln>
          </p:spPr>
        </p:cxnSp>
        <p:cxnSp>
          <p:nvCxnSpPr>
            <p:cNvPr id="6265" name="AutoShape 41"/>
            <p:cNvCxnSpPr>
              <a:cxnSpLocks noChangeShapeType="1"/>
              <a:stCxn id="6261" idx="3"/>
              <a:endCxn id="6258" idx="7"/>
            </p:cNvCxnSpPr>
            <p:nvPr/>
          </p:nvCxnSpPr>
          <p:spPr bwMode="auto">
            <a:xfrm flipH="1">
              <a:off x="3573463" y="4188188"/>
              <a:ext cx="168275" cy="119063"/>
            </a:xfrm>
            <a:prstGeom prst="straightConnector1">
              <a:avLst/>
            </a:prstGeom>
            <a:noFill/>
            <a:ln w="9525">
              <a:solidFill>
                <a:schemeClr val="tx1"/>
              </a:solidFill>
              <a:round/>
              <a:headEnd type="triangle" w="med" len="med"/>
              <a:tailEnd type="triangle" w="med" len="med"/>
            </a:ln>
          </p:spPr>
        </p:cxnSp>
        <p:cxnSp>
          <p:nvCxnSpPr>
            <p:cNvPr id="6266" name="AutoShape 42"/>
            <p:cNvCxnSpPr>
              <a:cxnSpLocks noChangeShapeType="1"/>
              <a:stCxn id="6259" idx="1"/>
              <a:endCxn id="6261" idx="5"/>
            </p:cNvCxnSpPr>
            <p:nvPr/>
          </p:nvCxnSpPr>
          <p:spPr bwMode="auto">
            <a:xfrm flipH="1" flipV="1">
              <a:off x="3833813" y="4188188"/>
              <a:ext cx="63500" cy="160338"/>
            </a:xfrm>
            <a:prstGeom prst="straightConnector1">
              <a:avLst/>
            </a:prstGeom>
            <a:noFill/>
            <a:ln w="9525">
              <a:solidFill>
                <a:schemeClr val="tx1"/>
              </a:solidFill>
              <a:round/>
              <a:headEnd type="triangle" w="med" len="med"/>
              <a:tailEnd type="triangle" w="med" len="med"/>
            </a:ln>
          </p:spPr>
        </p:cxnSp>
        <p:sp>
          <p:nvSpPr>
            <p:cNvPr id="6267" name="AutoShape 43"/>
            <p:cNvSpPr>
              <a:spLocks noChangeArrowheads="1"/>
            </p:cNvSpPr>
            <p:nvPr/>
          </p:nvSpPr>
          <p:spPr bwMode="auto">
            <a:xfrm>
              <a:off x="3227388" y="4454888"/>
              <a:ext cx="130175" cy="290513"/>
            </a:xfrm>
            <a:prstGeom prst="can">
              <a:avLst>
                <a:gd name="adj" fmla="val 55793"/>
              </a:avLst>
            </a:prstGeom>
            <a:solidFill>
              <a:srgbClr val="CC6600"/>
            </a:solidFill>
            <a:ln w="9525">
              <a:solidFill>
                <a:schemeClr val="tx1"/>
              </a:solidFill>
              <a:round/>
              <a:headEnd/>
              <a:tailEnd/>
            </a:ln>
          </p:spPr>
          <p:txBody>
            <a:bodyPr wrap="none" anchor="ctr"/>
            <a:lstStyle/>
            <a:p>
              <a:endParaRPr lang="en-US"/>
            </a:p>
          </p:txBody>
        </p:sp>
        <p:cxnSp>
          <p:nvCxnSpPr>
            <p:cNvPr id="6268" name="AutoShape 44"/>
            <p:cNvCxnSpPr>
              <a:cxnSpLocks noChangeShapeType="1"/>
              <a:stCxn id="6267" idx="1"/>
              <a:endCxn id="6262" idx="4"/>
            </p:cNvCxnSpPr>
            <p:nvPr/>
          </p:nvCxnSpPr>
          <p:spPr bwMode="auto">
            <a:xfrm flipH="1" flipV="1">
              <a:off x="3267075" y="4289788"/>
              <a:ext cx="25400" cy="165100"/>
            </a:xfrm>
            <a:prstGeom prst="straightConnector1">
              <a:avLst/>
            </a:prstGeom>
            <a:noFill/>
            <a:ln w="9525">
              <a:solidFill>
                <a:schemeClr val="tx1"/>
              </a:solidFill>
              <a:round/>
              <a:headEnd/>
              <a:tailEnd type="triangle" w="med" len="med"/>
            </a:ln>
          </p:spPr>
        </p:cxnSp>
      </p:grpSp>
      <p:sp>
        <p:nvSpPr>
          <p:cNvPr id="6212" name="TextBox 86"/>
          <p:cNvSpPr txBox="1">
            <a:spLocks noChangeArrowheads="1"/>
          </p:cNvSpPr>
          <p:nvPr/>
        </p:nvSpPr>
        <p:spPr bwMode="auto">
          <a:xfrm rot="-1827143">
            <a:off x="3476625" y="4103688"/>
            <a:ext cx="777875" cy="246062"/>
          </a:xfrm>
          <a:prstGeom prst="rect">
            <a:avLst/>
          </a:prstGeom>
          <a:noFill/>
          <a:ln w="9525">
            <a:noFill/>
            <a:miter lim="800000"/>
            <a:headEnd/>
            <a:tailEnd/>
          </a:ln>
        </p:spPr>
        <p:txBody>
          <a:bodyPr>
            <a:spAutoFit/>
          </a:bodyPr>
          <a:lstStyle/>
          <a:p>
            <a:r>
              <a:rPr lang="en-US" sz="1000"/>
              <a:t>SameAs</a:t>
            </a:r>
          </a:p>
        </p:txBody>
      </p:sp>
      <p:sp>
        <p:nvSpPr>
          <p:cNvPr id="88" name="Oval 87"/>
          <p:cNvSpPr/>
          <p:nvPr/>
        </p:nvSpPr>
        <p:spPr>
          <a:xfrm>
            <a:off x="5199063" y="3221038"/>
            <a:ext cx="1220787" cy="884237"/>
          </a:xfrm>
          <a:prstGeom prst="ellipse">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9" name="Oval 88"/>
          <p:cNvSpPr/>
          <p:nvPr/>
        </p:nvSpPr>
        <p:spPr>
          <a:xfrm>
            <a:off x="2632075" y="4354513"/>
            <a:ext cx="1219200" cy="884237"/>
          </a:xfrm>
          <a:prstGeom prst="ellipse">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0" name="Oval 89"/>
          <p:cNvSpPr/>
          <p:nvPr/>
        </p:nvSpPr>
        <p:spPr>
          <a:xfrm>
            <a:off x="3327400" y="2944813"/>
            <a:ext cx="1220788" cy="884237"/>
          </a:xfrm>
          <a:prstGeom prst="ellipse">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6216" name="Group 123"/>
          <p:cNvGrpSpPr>
            <a:grpSpLocks/>
          </p:cNvGrpSpPr>
          <p:nvPr/>
        </p:nvGrpSpPr>
        <p:grpSpPr bwMode="auto">
          <a:xfrm>
            <a:off x="5408613" y="3324225"/>
            <a:ext cx="804862" cy="665163"/>
            <a:chOff x="5207000" y="2891201"/>
            <a:chExt cx="804863" cy="665162"/>
          </a:xfrm>
        </p:grpSpPr>
        <p:sp>
          <p:nvSpPr>
            <p:cNvPr id="6247" name="Oval 47"/>
            <p:cNvSpPr>
              <a:spLocks noChangeArrowheads="1"/>
            </p:cNvSpPr>
            <p:nvPr/>
          </p:nvSpPr>
          <p:spPr bwMode="auto">
            <a:xfrm>
              <a:off x="5467350" y="3099163"/>
              <a:ext cx="128588" cy="125413"/>
            </a:xfrm>
            <a:prstGeom prst="ellipse">
              <a:avLst/>
            </a:prstGeom>
            <a:solidFill>
              <a:schemeClr val="bg2"/>
            </a:solidFill>
            <a:ln w="9525">
              <a:solidFill>
                <a:schemeClr val="tx1"/>
              </a:solidFill>
              <a:round/>
              <a:headEnd/>
              <a:tailEnd/>
            </a:ln>
          </p:spPr>
          <p:txBody>
            <a:bodyPr wrap="none" anchor="ctr"/>
            <a:lstStyle/>
            <a:p>
              <a:endParaRPr lang="en-US"/>
            </a:p>
          </p:txBody>
        </p:sp>
        <p:sp>
          <p:nvSpPr>
            <p:cNvPr id="6248" name="Oval 48"/>
            <p:cNvSpPr>
              <a:spLocks noChangeArrowheads="1"/>
            </p:cNvSpPr>
            <p:nvPr/>
          </p:nvSpPr>
          <p:spPr bwMode="auto">
            <a:xfrm>
              <a:off x="5881688" y="3140438"/>
              <a:ext cx="130175" cy="125413"/>
            </a:xfrm>
            <a:prstGeom prst="ellipse">
              <a:avLst/>
            </a:prstGeom>
            <a:solidFill>
              <a:schemeClr val="bg2"/>
            </a:solidFill>
            <a:ln w="9525">
              <a:solidFill>
                <a:schemeClr val="tx1"/>
              </a:solidFill>
              <a:round/>
              <a:headEnd/>
              <a:tailEnd/>
            </a:ln>
          </p:spPr>
          <p:txBody>
            <a:bodyPr wrap="none" anchor="ctr"/>
            <a:lstStyle/>
            <a:p>
              <a:endParaRPr lang="en-US"/>
            </a:p>
          </p:txBody>
        </p:sp>
        <p:sp>
          <p:nvSpPr>
            <p:cNvPr id="6249" name="Oval 49"/>
            <p:cNvSpPr>
              <a:spLocks noChangeArrowheads="1"/>
            </p:cNvSpPr>
            <p:nvPr/>
          </p:nvSpPr>
          <p:spPr bwMode="auto">
            <a:xfrm>
              <a:off x="5648325" y="3307126"/>
              <a:ext cx="130175" cy="123825"/>
            </a:xfrm>
            <a:prstGeom prst="ellipse">
              <a:avLst/>
            </a:prstGeom>
            <a:solidFill>
              <a:schemeClr val="bg2"/>
            </a:solidFill>
            <a:ln w="9525">
              <a:solidFill>
                <a:schemeClr val="tx1"/>
              </a:solidFill>
              <a:round/>
              <a:headEnd/>
              <a:tailEnd/>
            </a:ln>
          </p:spPr>
          <p:txBody>
            <a:bodyPr wrap="none" anchor="ctr"/>
            <a:lstStyle/>
            <a:p>
              <a:endParaRPr lang="en-US"/>
            </a:p>
          </p:txBody>
        </p:sp>
        <p:sp>
          <p:nvSpPr>
            <p:cNvPr id="6250" name="Oval 50"/>
            <p:cNvSpPr>
              <a:spLocks noChangeArrowheads="1"/>
            </p:cNvSpPr>
            <p:nvPr/>
          </p:nvSpPr>
          <p:spPr bwMode="auto">
            <a:xfrm>
              <a:off x="5726113" y="2891201"/>
              <a:ext cx="130175" cy="125412"/>
            </a:xfrm>
            <a:prstGeom prst="ellipse">
              <a:avLst/>
            </a:prstGeom>
            <a:solidFill>
              <a:schemeClr val="bg2"/>
            </a:solidFill>
            <a:ln w="9525">
              <a:solidFill>
                <a:schemeClr val="tx1"/>
              </a:solidFill>
              <a:round/>
              <a:headEnd/>
              <a:tailEnd/>
            </a:ln>
          </p:spPr>
          <p:txBody>
            <a:bodyPr wrap="none" anchor="ctr"/>
            <a:lstStyle/>
            <a:p>
              <a:endParaRPr lang="en-US"/>
            </a:p>
          </p:txBody>
        </p:sp>
        <p:sp>
          <p:nvSpPr>
            <p:cNvPr id="6251" name="Oval 51"/>
            <p:cNvSpPr>
              <a:spLocks noChangeArrowheads="1"/>
            </p:cNvSpPr>
            <p:nvPr/>
          </p:nvSpPr>
          <p:spPr bwMode="auto">
            <a:xfrm>
              <a:off x="5207000" y="2973751"/>
              <a:ext cx="130175" cy="125412"/>
            </a:xfrm>
            <a:prstGeom prst="ellipse">
              <a:avLst/>
            </a:prstGeom>
            <a:solidFill>
              <a:schemeClr val="bg2"/>
            </a:solidFill>
            <a:ln w="9525">
              <a:solidFill>
                <a:schemeClr val="tx1"/>
              </a:solidFill>
              <a:round/>
              <a:headEnd/>
              <a:tailEnd/>
            </a:ln>
          </p:spPr>
          <p:txBody>
            <a:bodyPr wrap="none" anchor="ctr"/>
            <a:lstStyle/>
            <a:p>
              <a:endParaRPr lang="en-US"/>
            </a:p>
          </p:txBody>
        </p:sp>
        <p:cxnSp>
          <p:nvCxnSpPr>
            <p:cNvPr id="6252" name="AutoShape 52"/>
            <p:cNvCxnSpPr>
              <a:cxnSpLocks noChangeShapeType="1"/>
              <a:stCxn id="6249" idx="1"/>
              <a:endCxn id="6247" idx="5"/>
            </p:cNvCxnSpPr>
            <p:nvPr/>
          </p:nvCxnSpPr>
          <p:spPr bwMode="auto">
            <a:xfrm flipH="1" flipV="1">
              <a:off x="5576888" y="3205526"/>
              <a:ext cx="90487" cy="119062"/>
            </a:xfrm>
            <a:prstGeom prst="straightConnector1">
              <a:avLst/>
            </a:prstGeom>
            <a:noFill/>
            <a:ln w="9525">
              <a:solidFill>
                <a:schemeClr val="tx1"/>
              </a:solidFill>
              <a:round/>
              <a:headEnd type="triangle" w="med" len="med"/>
              <a:tailEnd type="triangle" w="med" len="med"/>
            </a:ln>
          </p:spPr>
        </p:cxnSp>
        <p:cxnSp>
          <p:nvCxnSpPr>
            <p:cNvPr id="6253" name="AutoShape 53"/>
            <p:cNvCxnSpPr>
              <a:cxnSpLocks noChangeShapeType="1"/>
              <a:stCxn id="6251" idx="6"/>
              <a:endCxn id="6247" idx="1"/>
            </p:cNvCxnSpPr>
            <p:nvPr/>
          </p:nvCxnSpPr>
          <p:spPr bwMode="auto">
            <a:xfrm>
              <a:off x="5337175" y="3037251"/>
              <a:ext cx="147638" cy="79375"/>
            </a:xfrm>
            <a:prstGeom prst="straightConnector1">
              <a:avLst/>
            </a:prstGeom>
            <a:noFill/>
            <a:ln w="9525">
              <a:solidFill>
                <a:schemeClr val="tx1"/>
              </a:solidFill>
              <a:round/>
              <a:headEnd type="triangle" w="med" len="med"/>
              <a:tailEnd type="triangle" w="med" len="med"/>
            </a:ln>
          </p:spPr>
        </p:cxnSp>
        <p:cxnSp>
          <p:nvCxnSpPr>
            <p:cNvPr id="6254" name="AutoShape 54"/>
            <p:cNvCxnSpPr>
              <a:cxnSpLocks noChangeShapeType="1"/>
              <a:stCxn id="6250" idx="3"/>
              <a:endCxn id="6247" idx="7"/>
            </p:cNvCxnSpPr>
            <p:nvPr/>
          </p:nvCxnSpPr>
          <p:spPr bwMode="auto">
            <a:xfrm flipH="1">
              <a:off x="5576888" y="2997563"/>
              <a:ext cx="168275" cy="119063"/>
            </a:xfrm>
            <a:prstGeom prst="straightConnector1">
              <a:avLst/>
            </a:prstGeom>
            <a:noFill/>
            <a:ln w="9525">
              <a:solidFill>
                <a:schemeClr val="tx1"/>
              </a:solidFill>
              <a:round/>
              <a:headEnd type="triangle" w="med" len="med"/>
              <a:tailEnd type="triangle" w="med" len="med"/>
            </a:ln>
          </p:spPr>
        </p:cxnSp>
        <p:cxnSp>
          <p:nvCxnSpPr>
            <p:cNvPr id="6255" name="AutoShape 55"/>
            <p:cNvCxnSpPr>
              <a:cxnSpLocks noChangeShapeType="1"/>
              <a:stCxn id="6248" idx="1"/>
              <a:endCxn id="6250" idx="5"/>
            </p:cNvCxnSpPr>
            <p:nvPr/>
          </p:nvCxnSpPr>
          <p:spPr bwMode="auto">
            <a:xfrm flipH="1" flipV="1">
              <a:off x="5837238" y="2997563"/>
              <a:ext cx="63500" cy="161925"/>
            </a:xfrm>
            <a:prstGeom prst="straightConnector1">
              <a:avLst/>
            </a:prstGeom>
            <a:noFill/>
            <a:ln w="9525">
              <a:solidFill>
                <a:schemeClr val="tx1"/>
              </a:solidFill>
              <a:round/>
              <a:headEnd type="triangle" w="med" len="med"/>
              <a:tailEnd type="triangle" w="med" len="med"/>
            </a:ln>
          </p:spPr>
        </p:cxnSp>
        <p:sp>
          <p:nvSpPr>
            <p:cNvPr id="6256" name="AutoShape 56"/>
            <p:cNvSpPr>
              <a:spLocks noChangeArrowheads="1"/>
            </p:cNvSpPr>
            <p:nvPr/>
          </p:nvSpPr>
          <p:spPr bwMode="auto">
            <a:xfrm>
              <a:off x="5232400" y="3265851"/>
              <a:ext cx="130175" cy="290512"/>
            </a:xfrm>
            <a:prstGeom prst="can">
              <a:avLst>
                <a:gd name="adj" fmla="val 55793"/>
              </a:avLst>
            </a:prstGeom>
            <a:solidFill>
              <a:srgbClr val="CC6600"/>
            </a:solidFill>
            <a:ln w="9525">
              <a:solidFill>
                <a:schemeClr val="tx1"/>
              </a:solidFill>
              <a:round/>
              <a:headEnd/>
              <a:tailEnd/>
            </a:ln>
          </p:spPr>
          <p:txBody>
            <a:bodyPr wrap="none" anchor="ctr"/>
            <a:lstStyle/>
            <a:p>
              <a:endParaRPr lang="en-US"/>
            </a:p>
          </p:txBody>
        </p:sp>
        <p:cxnSp>
          <p:nvCxnSpPr>
            <p:cNvPr id="6257" name="AutoShape 57"/>
            <p:cNvCxnSpPr>
              <a:cxnSpLocks noChangeShapeType="1"/>
              <a:stCxn id="6256" idx="1"/>
              <a:endCxn id="6251" idx="4"/>
            </p:cNvCxnSpPr>
            <p:nvPr/>
          </p:nvCxnSpPr>
          <p:spPr bwMode="auto">
            <a:xfrm flipH="1" flipV="1">
              <a:off x="5272088" y="3099163"/>
              <a:ext cx="25400" cy="166688"/>
            </a:xfrm>
            <a:prstGeom prst="straightConnector1">
              <a:avLst/>
            </a:prstGeom>
            <a:noFill/>
            <a:ln w="9525">
              <a:solidFill>
                <a:schemeClr val="tx1"/>
              </a:solidFill>
              <a:round/>
              <a:headEnd/>
              <a:tailEnd type="triangle" w="med" len="med"/>
            </a:ln>
          </p:spPr>
        </p:cxnSp>
      </p:grpSp>
      <p:sp>
        <p:nvSpPr>
          <p:cNvPr id="6217" name="Oval 23"/>
          <p:cNvSpPr>
            <a:spLocks noChangeArrowheads="1"/>
          </p:cNvSpPr>
          <p:nvPr/>
        </p:nvSpPr>
        <p:spPr bwMode="auto">
          <a:xfrm>
            <a:off x="4535488" y="3914775"/>
            <a:ext cx="130175" cy="123825"/>
          </a:xfrm>
          <a:prstGeom prst="ellipse">
            <a:avLst/>
          </a:prstGeom>
          <a:solidFill>
            <a:schemeClr val="bg2"/>
          </a:solidFill>
          <a:ln w="9525">
            <a:solidFill>
              <a:schemeClr val="tx1"/>
            </a:solidFill>
            <a:round/>
            <a:headEnd/>
            <a:tailEnd/>
          </a:ln>
        </p:spPr>
        <p:txBody>
          <a:bodyPr wrap="none" anchor="ctr"/>
          <a:lstStyle/>
          <a:p>
            <a:endParaRPr lang="en-US"/>
          </a:p>
        </p:txBody>
      </p:sp>
      <p:sp>
        <p:nvSpPr>
          <p:cNvPr id="6218" name="Oval 23"/>
          <p:cNvSpPr>
            <a:spLocks noChangeArrowheads="1"/>
          </p:cNvSpPr>
          <p:nvPr/>
        </p:nvSpPr>
        <p:spPr bwMode="auto">
          <a:xfrm>
            <a:off x="4827588" y="4087813"/>
            <a:ext cx="130175" cy="123825"/>
          </a:xfrm>
          <a:prstGeom prst="ellipse">
            <a:avLst/>
          </a:prstGeom>
          <a:solidFill>
            <a:schemeClr val="bg2"/>
          </a:solidFill>
          <a:ln w="9525">
            <a:solidFill>
              <a:schemeClr val="tx1"/>
            </a:solidFill>
            <a:round/>
            <a:headEnd/>
            <a:tailEnd/>
          </a:ln>
        </p:spPr>
        <p:txBody>
          <a:bodyPr wrap="none" anchor="ctr"/>
          <a:lstStyle/>
          <a:p>
            <a:endParaRPr lang="en-US"/>
          </a:p>
        </p:txBody>
      </p:sp>
      <p:sp>
        <p:nvSpPr>
          <p:cNvPr id="6219" name="Oval 23"/>
          <p:cNvSpPr>
            <a:spLocks noChangeArrowheads="1"/>
          </p:cNvSpPr>
          <p:nvPr/>
        </p:nvSpPr>
        <p:spPr bwMode="auto">
          <a:xfrm>
            <a:off x="4497388" y="4222750"/>
            <a:ext cx="130175" cy="123825"/>
          </a:xfrm>
          <a:prstGeom prst="ellipse">
            <a:avLst/>
          </a:prstGeom>
          <a:solidFill>
            <a:schemeClr val="bg2"/>
          </a:solidFill>
          <a:ln w="9525">
            <a:solidFill>
              <a:schemeClr val="tx1"/>
            </a:solidFill>
            <a:round/>
            <a:headEnd/>
            <a:tailEnd/>
          </a:ln>
        </p:spPr>
        <p:txBody>
          <a:bodyPr wrap="none" anchor="ctr"/>
          <a:lstStyle/>
          <a:p>
            <a:endParaRPr lang="en-US"/>
          </a:p>
        </p:txBody>
      </p:sp>
      <p:cxnSp>
        <p:nvCxnSpPr>
          <p:cNvPr id="6220" name="AutoShape 26"/>
          <p:cNvCxnSpPr>
            <a:cxnSpLocks noChangeShapeType="1"/>
            <a:stCxn id="6219" idx="2"/>
            <a:endCxn id="6209" idx="5"/>
          </p:cNvCxnSpPr>
          <p:nvPr/>
        </p:nvCxnSpPr>
        <p:spPr bwMode="auto">
          <a:xfrm flipH="1" flipV="1">
            <a:off x="4302125" y="4175125"/>
            <a:ext cx="195263" cy="109538"/>
          </a:xfrm>
          <a:prstGeom prst="straightConnector1">
            <a:avLst/>
          </a:prstGeom>
          <a:noFill/>
          <a:ln w="9525">
            <a:solidFill>
              <a:schemeClr val="tx1"/>
            </a:solidFill>
            <a:round/>
            <a:headEnd type="triangle" w="med" len="med"/>
            <a:tailEnd type="triangle" w="med" len="med"/>
          </a:ln>
        </p:spPr>
      </p:cxnSp>
      <p:cxnSp>
        <p:nvCxnSpPr>
          <p:cNvPr id="6221" name="AutoShape 26"/>
          <p:cNvCxnSpPr>
            <a:cxnSpLocks noChangeShapeType="1"/>
            <a:stCxn id="6219" idx="0"/>
            <a:endCxn id="6217" idx="4"/>
          </p:cNvCxnSpPr>
          <p:nvPr/>
        </p:nvCxnSpPr>
        <p:spPr bwMode="auto">
          <a:xfrm flipV="1">
            <a:off x="4562475" y="4038600"/>
            <a:ext cx="38100" cy="184150"/>
          </a:xfrm>
          <a:prstGeom prst="straightConnector1">
            <a:avLst/>
          </a:prstGeom>
          <a:noFill/>
          <a:ln w="9525">
            <a:solidFill>
              <a:schemeClr val="tx1"/>
            </a:solidFill>
            <a:round/>
            <a:headEnd type="triangle" w="med" len="med"/>
            <a:tailEnd type="triangle" w="med" len="med"/>
          </a:ln>
        </p:spPr>
      </p:cxnSp>
      <p:cxnSp>
        <p:nvCxnSpPr>
          <p:cNvPr id="6222" name="AutoShape 26"/>
          <p:cNvCxnSpPr>
            <a:cxnSpLocks noChangeShapeType="1"/>
            <a:stCxn id="6218" idx="2"/>
            <a:endCxn id="6217" idx="5"/>
          </p:cNvCxnSpPr>
          <p:nvPr/>
        </p:nvCxnSpPr>
        <p:spPr bwMode="auto">
          <a:xfrm flipH="1" flipV="1">
            <a:off x="4646613" y="4021138"/>
            <a:ext cx="180975" cy="128587"/>
          </a:xfrm>
          <a:prstGeom prst="straightConnector1">
            <a:avLst/>
          </a:prstGeom>
          <a:noFill/>
          <a:ln w="9525">
            <a:solidFill>
              <a:schemeClr val="tx1"/>
            </a:solidFill>
            <a:round/>
            <a:headEnd type="triangle" w="med" len="med"/>
            <a:tailEnd type="triangle" w="med" len="med"/>
          </a:ln>
        </p:spPr>
      </p:cxnSp>
      <p:sp>
        <p:nvSpPr>
          <p:cNvPr id="109" name="Oval 108"/>
          <p:cNvSpPr/>
          <p:nvPr/>
        </p:nvSpPr>
        <p:spPr>
          <a:xfrm>
            <a:off x="3921125" y="3740150"/>
            <a:ext cx="1219200" cy="884238"/>
          </a:xfrm>
          <a:prstGeom prst="ellipse">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0" name="Oval 109"/>
          <p:cNvSpPr/>
          <p:nvPr/>
        </p:nvSpPr>
        <p:spPr>
          <a:xfrm>
            <a:off x="3881438" y="4651375"/>
            <a:ext cx="1489075" cy="911225"/>
          </a:xfrm>
          <a:prstGeom prst="ellipse">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1" name="Oval 110"/>
          <p:cNvSpPr/>
          <p:nvPr/>
        </p:nvSpPr>
        <p:spPr>
          <a:xfrm>
            <a:off x="7346950" y="2378075"/>
            <a:ext cx="1320800" cy="779463"/>
          </a:xfrm>
          <a:prstGeom prst="ellipse">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6226" name="Group 147"/>
          <p:cNvGrpSpPr>
            <a:grpSpLocks/>
          </p:cNvGrpSpPr>
          <p:nvPr/>
        </p:nvGrpSpPr>
        <p:grpSpPr bwMode="auto">
          <a:xfrm>
            <a:off x="7642225" y="2428875"/>
            <a:ext cx="804863" cy="665163"/>
            <a:chOff x="5207000" y="2891201"/>
            <a:chExt cx="804863" cy="665162"/>
          </a:xfrm>
        </p:grpSpPr>
        <p:sp>
          <p:nvSpPr>
            <p:cNvPr id="6236" name="Oval 47"/>
            <p:cNvSpPr>
              <a:spLocks noChangeArrowheads="1"/>
            </p:cNvSpPr>
            <p:nvPr/>
          </p:nvSpPr>
          <p:spPr bwMode="auto">
            <a:xfrm>
              <a:off x="5467350" y="3099163"/>
              <a:ext cx="128588" cy="125413"/>
            </a:xfrm>
            <a:prstGeom prst="ellipse">
              <a:avLst/>
            </a:prstGeom>
            <a:solidFill>
              <a:schemeClr val="bg2"/>
            </a:solidFill>
            <a:ln w="9525">
              <a:solidFill>
                <a:schemeClr val="tx1"/>
              </a:solidFill>
              <a:round/>
              <a:headEnd/>
              <a:tailEnd/>
            </a:ln>
          </p:spPr>
          <p:txBody>
            <a:bodyPr wrap="none" anchor="ctr"/>
            <a:lstStyle/>
            <a:p>
              <a:endParaRPr lang="en-US"/>
            </a:p>
          </p:txBody>
        </p:sp>
        <p:sp>
          <p:nvSpPr>
            <p:cNvPr id="6237" name="Oval 48"/>
            <p:cNvSpPr>
              <a:spLocks noChangeArrowheads="1"/>
            </p:cNvSpPr>
            <p:nvPr/>
          </p:nvSpPr>
          <p:spPr bwMode="auto">
            <a:xfrm>
              <a:off x="5881688" y="3140438"/>
              <a:ext cx="130175" cy="125413"/>
            </a:xfrm>
            <a:prstGeom prst="ellipse">
              <a:avLst/>
            </a:prstGeom>
            <a:solidFill>
              <a:schemeClr val="bg2"/>
            </a:solidFill>
            <a:ln w="9525">
              <a:solidFill>
                <a:schemeClr val="tx1"/>
              </a:solidFill>
              <a:round/>
              <a:headEnd/>
              <a:tailEnd/>
            </a:ln>
          </p:spPr>
          <p:txBody>
            <a:bodyPr wrap="none" anchor="ctr"/>
            <a:lstStyle/>
            <a:p>
              <a:endParaRPr lang="en-US"/>
            </a:p>
          </p:txBody>
        </p:sp>
        <p:sp>
          <p:nvSpPr>
            <p:cNvPr id="6238" name="Oval 49"/>
            <p:cNvSpPr>
              <a:spLocks noChangeArrowheads="1"/>
            </p:cNvSpPr>
            <p:nvPr/>
          </p:nvSpPr>
          <p:spPr bwMode="auto">
            <a:xfrm>
              <a:off x="5648325" y="3307126"/>
              <a:ext cx="130175" cy="123825"/>
            </a:xfrm>
            <a:prstGeom prst="ellipse">
              <a:avLst/>
            </a:prstGeom>
            <a:solidFill>
              <a:schemeClr val="bg2"/>
            </a:solidFill>
            <a:ln w="9525">
              <a:solidFill>
                <a:schemeClr val="tx1"/>
              </a:solidFill>
              <a:round/>
              <a:headEnd/>
              <a:tailEnd/>
            </a:ln>
          </p:spPr>
          <p:txBody>
            <a:bodyPr wrap="none" anchor="ctr"/>
            <a:lstStyle/>
            <a:p>
              <a:endParaRPr lang="en-US"/>
            </a:p>
          </p:txBody>
        </p:sp>
        <p:sp>
          <p:nvSpPr>
            <p:cNvPr id="6239" name="Oval 50"/>
            <p:cNvSpPr>
              <a:spLocks noChangeArrowheads="1"/>
            </p:cNvSpPr>
            <p:nvPr/>
          </p:nvSpPr>
          <p:spPr bwMode="auto">
            <a:xfrm>
              <a:off x="5726113" y="2891201"/>
              <a:ext cx="130175" cy="125412"/>
            </a:xfrm>
            <a:prstGeom prst="ellipse">
              <a:avLst/>
            </a:prstGeom>
            <a:solidFill>
              <a:schemeClr val="bg2"/>
            </a:solidFill>
            <a:ln w="9525">
              <a:solidFill>
                <a:schemeClr val="tx1"/>
              </a:solidFill>
              <a:round/>
              <a:headEnd/>
              <a:tailEnd/>
            </a:ln>
          </p:spPr>
          <p:txBody>
            <a:bodyPr wrap="none" anchor="ctr"/>
            <a:lstStyle/>
            <a:p>
              <a:endParaRPr lang="en-US"/>
            </a:p>
          </p:txBody>
        </p:sp>
        <p:sp>
          <p:nvSpPr>
            <p:cNvPr id="6240" name="Oval 51"/>
            <p:cNvSpPr>
              <a:spLocks noChangeArrowheads="1"/>
            </p:cNvSpPr>
            <p:nvPr/>
          </p:nvSpPr>
          <p:spPr bwMode="auto">
            <a:xfrm>
              <a:off x="5207000" y="2973751"/>
              <a:ext cx="130175" cy="125412"/>
            </a:xfrm>
            <a:prstGeom prst="ellipse">
              <a:avLst/>
            </a:prstGeom>
            <a:solidFill>
              <a:schemeClr val="bg2"/>
            </a:solidFill>
            <a:ln w="9525">
              <a:solidFill>
                <a:schemeClr val="tx1"/>
              </a:solidFill>
              <a:round/>
              <a:headEnd/>
              <a:tailEnd/>
            </a:ln>
          </p:spPr>
          <p:txBody>
            <a:bodyPr wrap="none" anchor="ctr"/>
            <a:lstStyle/>
            <a:p>
              <a:endParaRPr lang="en-US"/>
            </a:p>
          </p:txBody>
        </p:sp>
        <p:cxnSp>
          <p:nvCxnSpPr>
            <p:cNvPr id="6241" name="AutoShape 52"/>
            <p:cNvCxnSpPr>
              <a:cxnSpLocks noChangeShapeType="1"/>
              <a:stCxn id="6238" idx="1"/>
              <a:endCxn id="6236" idx="5"/>
            </p:cNvCxnSpPr>
            <p:nvPr/>
          </p:nvCxnSpPr>
          <p:spPr bwMode="auto">
            <a:xfrm flipH="1" flipV="1">
              <a:off x="5576888" y="3205526"/>
              <a:ext cx="90487" cy="119062"/>
            </a:xfrm>
            <a:prstGeom prst="straightConnector1">
              <a:avLst/>
            </a:prstGeom>
            <a:noFill/>
            <a:ln w="9525">
              <a:solidFill>
                <a:schemeClr val="tx1"/>
              </a:solidFill>
              <a:round/>
              <a:headEnd type="triangle" w="med" len="med"/>
              <a:tailEnd type="triangle" w="med" len="med"/>
            </a:ln>
          </p:spPr>
        </p:cxnSp>
        <p:cxnSp>
          <p:nvCxnSpPr>
            <p:cNvPr id="6242" name="AutoShape 53"/>
            <p:cNvCxnSpPr>
              <a:cxnSpLocks noChangeShapeType="1"/>
              <a:stCxn id="6240" idx="6"/>
              <a:endCxn id="6236" idx="1"/>
            </p:cNvCxnSpPr>
            <p:nvPr/>
          </p:nvCxnSpPr>
          <p:spPr bwMode="auto">
            <a:xfrm>
              <a:off x="5337175" y="3037251"/>
              <a:ext cx="147638" cy="79375"/>
            </a:xfrm>
            <a:prstGeom prst="straightConnector1">
              <a:avLst/>
            </a:prstGeom>
            <a:noFill/>
            <a:ln w="9525">
              <a:solidFill>
                <a:schemeClr val="tx1"/>
              </a:solidFill>
              <a:round/>
              <a:headEnd type="triangle" w="med" len="med"/>
              <a:tailEnd type="triangle" w="med" len="med"/>
            </a:ln>
          </p:spPr>
        </p:cxnSp>
        <p:cxnSp>
          <p:nvCxnSpPr>
            <p:cNvPr id="6243" name="AutoShape 54"/>
            <p:cNvCxnSpPr>
              <a:cxnSpLocks noChangeShapeType="1"/>
              <a:stCxn id="6239" idx="3"/>
              <a:endCxn id="6236" idx="7"/>
            </p:cNvCxnSpPr>
            <p:nvPr/>
          </p:nvCxnSpPr>
          <p:spPr bwMode="auto">
            <a:xfrm flipH="1">
              <a:off x="5576888" y="2997563"/>
              <a:ext cx="168275" cy="119063"/>
            </a:xfrm>
            <a:prstGeom prst="straightConnector1">
              <a:avLst/>
            </a:prstGeom>
            <a:noFill/>
            <a:ln w="9525">
              <a:solidFill>
                <a:schemeClr val="tx1"/>
              </a:solidFill>
              <a:round/>
              <a:headEnd type="triangle" w="med" len="med"/>
              <a:tailEnd type="triangle" w="med" len="med"/>
            </a:ln>
          </p:spPr>
        </p:cxnSp>
        <p:cxnSp>
          <p:nvCxnSpPr>
            <p:cNvPr id="6244" name="AutoShape 55"/>
            <p:cNvCxnSpPr>
              <a:cxnSpLocks noChangeShapeType="1"/>
              <a:stCxn id="6237" idx="1"/>
              <a:endCxn id="6239" idx="5"/>
            </p:cNvCxnSpPr>
            <p:nvPr/>
          </p:nvCxnSpPr>
          <p:spPr bwMode="auto">
            <a:xfrm flipH="1" flipV="1">
              <a:off x="5837238" y="2997563"/>
              <a:ext cx="63500" cy="161925"/>
            </a:xfrm>
            <a:prstGeom prst="straightConnector1">
              <a:avLst/>
            </a:prstGeom>
            <a:noFill/>
            <a:ln w="9525">
              <a:solidFill>
                <a:schemeClr val="tx1"/>
              </a:solidFill>
              <a:round/>
              <a:headEnd type="triangle" w="med" len="med"/>
              <a:tailEnd type="triangle" w="med" len="med"/>
            </a:ln>
          </p:spPr>
        </p:cxnSp>
        <p:sp>
          <p:nvSpPr>
            <p:cNvPr id="6245" name="AutoShape 56"/>
            <p:cNvSpPr>
              <a:spLocks noChangeArrowheads="1"/>
            </p:cNvSpPr>
            <p:nvPr/>
          </p:nvSpPr>
          <p:spPr bwMode="auto">
            <a:xfrm>
              <a:off x="5232400" y="3265851"/>
              <a:ext cx="130175" cy="290512"/>
            </a:xfrm>
            <a:prstGeom prst="can">
              <a:avLst>
                <a:gd name="adj" fmla="val 55793"/>
              </a:avLst>
            </a:prstGeom>
            <a:solidFill>
              <a:srgbClr val="CC6600"/>
            </a:solidFill>
            <a:ln w="9525">
              <a:solidFill>
                <a:schemeClr val="tx1"/>
              </a:solidFill>
              <a:round/>
              <a:headEnd/>
              <a:tailEnd/>
            </a:ln>
          </p:spPr>
          <p:txBody>
            <a:bodyPr wrap="none" anchor="ctr"/>
            <a:lstStyle/>
            <a:p>
              <a:endParaRPr lang="en-US"/>
            </a:p>
          </p:txBody>
        </p:sp>
        <p:cxnSp>
          <p:nvCxnSpPr>
            <p:cNvPr id="6246" name="AutoShape 57"/>
            <p:cNvCxnSpPr>
              <a:cxnSpLocks noChangeShapeType="1"/>
              <a:stCxn id="6245" idx="1"/>
              <a:endCxn id="6240" idx="4"/>
            </p:cNvCxnSpPr>
            <p:nvPr/>
          </p:nvCxnSpPr>
          <p:spPr bwMode="auto">
            <a:xfrm flipH="1" flipV="1">
              <a:off x="5272088" y="3099163"/>
              <a:ext cx="25400" cy="166688"/>
            </a:xfrm>
            <a:prstGeom prst="straightConnector1">
              <a:avLst/>
            </a:prstGeom>
            <a:noFill/>
            <a:ln w="9525">
              <a:solidFill>
                <a:schemeClr val="tx1"/>
              </a:solidFill>
              <a:round/>
              <a:headEnd/>
              <a:tailEnd type="triangle" w="med" len="med"/>
            </a:ln>
          </p:spPr>
        </p:cxnSp>
      </p:grpSp>
      <p:sp>
        <p:nvSpPr>
          <p:cNvPr id="6227" name="Text Box 45"/>
          <p:cNvSpPr txBox="1">
            <a:spLocks noChangeArrowheads="1"/>
          </p:cNvSpPr>
          <p:nvPr/>
        </p:nvSpPr>
        <p:spPr bwMode="auto">
          <a:xfrm>
            <a:off x="7391400" y="3195638"/>
            <a:ext cx="1506538" cy="461962"/>
          </a:xfrm>
          <a:prstGeom prst="rect">
            <a:avLst/>
          </a:prstGeom>
          <a:noFill/>
          <a:ln w="9525">
            <a:noFill/>
            <a:miter lim="800000"/>
            <a:headEnd/>
            <a:tailEnd/>
          </a:ln>
        </p:spPr>
        <p:txBody>
          <a:bodyPr>
            <a:spAutoFit/>
          </a:bodyPr>
          <a:lstStyle/>
          <a:p>
            <a:pPr algn="ctr">
              <a:spcBef>
                <a:spcPct val="50000"/>
              </a:spcBef>
            </a:pPr>
            <a:r>
              <a:rPr lang="en-US" sz="1200" b="1">
                <a:solidFill>
                  <a:srgbClr val="000099"/>
                </a:solidFill>
              </a:rPr>
              <a:t>UK Domain Vocabulary</a:t>
            </a:r>
          </a:p>
        </p:txBody>
      </p:sp>
      <p:sp>
        <p:nvSpPr>
          <p:cNvPr id="6228" name="TextBox 124"/>
          <p:cNvSpPr txBox="1">
            <a:spLocks noChangeArrowheads="1"/>
          </p:cNvSpPr>
          <p:nvPr/>
        </p:nvSpPr>
        <p:spPr bwMode="auto">
          <a:xfrm rot="-1605682">
            <a:off x="6338888" y="2828925"/>
            <a:ext cx="777875" cy="246063"/>
          </a:xfrm>
          <a:prstGeom prst="rect">
            <a:avLst/>
          </a:prstGeom>
          <a:noFill/>
          <a:ln w="9525">
            <a:noFill/>
            <a:miter lim="800000"/>
            <a:headEnd/>
            <a:tailEnd/>
          </a:ln>
        </p:spPr>
        <p:txBody>
          <a:bodyPr>
            <a:spAutoFit/>
          </a:bodyPr>
          <a:lstStyle/>
          <a:p>
            <a:r>
              <a:rPr lang="en-US" sz="1000"/>
              <a:t>SameAs</a:t>
            </a:r>
          </a:p>
        </p:txBody>
      </p:sp>
      <p:cxnSp>
        <p:nvCxnSpPr>
          <p:cNvPr id="126" name="Straight Arrow Connector 125"/>
          <p:cNvCxnSpPr>
            <a:stCxn id="6240" idx="3"/>
            <a:endCxn id="6250" idx="7"/>
          </p:cNvCxnSpPr>
          <p:nvPr/>
        </p:nvCxnSpPr>
        <p:spPr>
          <a:xfrm flipH="1">
            <a:off x="6038850" y="2617788"/>
            <a:ext cx="1622425" cy="725487"/>
          </a:xfrm>
          <a:prstGeom prst="straightConnector1">
            <a:avLst/>
          </a:prstGeom>
          <a:ln w="12700">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6230" name="Text Box 184"/>
          <p:cNvSpPr txBox="1">
            <a:spLocks noChangeArrowheads="1"/>
          </p:cNvSpPr>
          <p:nvPr/>
        </p:nvSpPr>
        <p:spPr bwMode="auto">
          <a:xfrm>
            <a:off x="3357563" y="1676400"/>
            <a:ext cx="1290637" cy="600075"/>
          </a:xfrm>
          <a:prstGeom prst="rect">
            <a:avLst/>
          </a:prstGeom>
          <a:noFill/>
          <a:ln w="9525">
            <a:noFill/>
            <a:miter lim="800000"/>
            <a:headEnd/>
            <a:tailEnd/>
          </a:ln>
        </p:spPr>
        <p:txBody>
          <a:bodyPr>
            <a:spAutoFit/>
          </a:bodyPr>
          <a:lstStyle/>
          <a:p>
            <a:pPr algn="ctr">
              <a:spcBef>
                <a:spcPct val="50000"/>
              </a:spcBef>
            </a:pPr>
            <a:r>
              <a:rPr lang="en-US" sz="1100"/>
              <a:t>OMG Primitives Conformance class 2.0</a:t>
            </a:r>
          </a:p>
        </p:txBody>
      </p:sp>
      <p:cxnSp>
        <p:nvCxnSpPr>
          <p:cNvPr id="128" name="Straight Arrow Connector 127"/>
          <p:cNvCxnSpPr>
            <a:stCxn id="9" idx="2"/>
          </p:cNvCxnSpPr>
          <p:nvPr/>
        </p:nvCxnSpPr>
        <p:spPr>
          <a:xfrm flipH="1">
            <a:off x="5024438" y="2259013"/>
            <a:ext cx="1587" cy="2524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75" name="Group 76"/>
          <p:cNvGrpSpPr/>
          <p:nvPr/>
        </p:nvGrpSpPr>
        <p:grpSpPr>
          <a:xfrm>
            <a:off x="466697" y="6553200"/>
            <a:ext cx="8593759" cy="304800"/>
            <a:chOff x="26275" y="804037"/>
            <a:chExt cx="8593759" cy="475442"/>
          </a:xfrm>
          <a:solidFill>
            <a:schemeClr val="bg1"/>
          </a:solidFill>
        </p:grpSpPr>
        <p:sp>
          <p:nvSpPr>
            <p:cNvPr id="130" name="Text Box 168"/>
            <p:cNvSpPr txBox="1">
              <a:spLocks noChangeArrowheads="1"/>
            </p:cNvSpPr>
            <p:nvPr/>
          </p:nvSpPr>
          <p:spPr bwMode="auto">
            <a:xfrm>
              <a:off x="2247512" y="817814"/>
              <a:ext cx="1796228" cy="461665"/>
            </a:xfrm>
            <a:prstGeom prst="rect">
              <a:avLst/>
            </a:prstGeom>
            <a:grpFill/>
            <a:ln w="9525">
              <a:noFill/>
              <a:miter lim="800000"/>
              <a:headEnd/>
              <a:tailEnd/>
            </a:ln>
          </p:spPr>
          <p:txBody>
            <a:bodyPr>
              <a:spAutoFit/>
            </a:bodyPr>
            <a:lstStyle/>
            <a:p>
              <a:pPr>
                <a:spcBef>
                  <a:spcPct val="50000"/>
                </a:spcBef>
                <a:defRPr/>
              </a:pPr>
              <a:r>
                <a:rPr lang="en-US" sz="1200" dirty="0">
                  <a:latin typeface="Calibri" pitchFamily="34" charset="0"/>
                </a:rPr>
                <a:t>Data described in RDF</a:t>
              </a:r>
            </a:p>
          </p:txBody>
        </p:sp>
        <p:sp>
          <p:nvSpPr>
            <p:cNvPr id="131" name="Text Box 174"/>
            <p:cNvSpPr txBox="1">
              <a:spLocks noChangeArrowheads="1"/>
            </p:cNvSpPr>
            <p:nvPr/>
          </p:nvSpPr>
          <p:spPr bwMode="auto">
            <a:xfrm>
              <a:off x="4162143" y="807181"/>
              <a:ext cx="2128770" cy="461665"/>
            </a:xfrm>
            <a:prstGeom prst="rect">
              <a:avLst/>
            </a:prstGeom>
            <a:grpFill/>
            <a:ln w="9525">
              <a:noFill/>
              <a:miter lim="800000"/>
              <a:headEnd/>
              <a:tailEnd/>
            </a:ln>
          </p:spPr>
          <p:txBody>
            <a:bodyPr>
              <a:spAutoFit/>
            </a:bodyPr>
            <a:lstStyle/>
            <a:p>
              <a:pPr>
                <a:spcBef>
                  <a:spcPct val="50000"/>
                </a:spcBef>
                <a:defRPr/>
              </a:pPr>
              <a:r>
                <a:rPr lang="en-US" sz="1200" dirty="0">
                  <a:latin typeface="Calibri" pitchFamily="34" charset="0"/>
                </a:rPr>
                <a:t>Relationship described in OWL</a:t>
              </a:r>
            </a:p>
          </p:txBody>
        </p:sp>
        <p:sp>
          <p:nvSpPr>
            <p:cNvPr id="132" name="Text Box 178"/>
            <p:cNvSpPr txBox="1">
              <a:spLocks noChangeArrowheads="1"/>
            </p:cNvSpPr>
            <p:nvPr/>
          </p:nvSpPr>
          <p:spPr bwMode="auto">
            <a:xfrm>
              <a:off x="26275" y="820854"/>
              <a:ext cx="2230587" cy="276999"/>
            </a:xfrm>
            <a:prstGeom prst="rect">
              <a:avLst/>
            </a:prstGeom>
            <a:grpFill/>
            <a:ln w="9525">
              <a:noFill/>
              <a:miter lim="800000"/>
              <a:headEnd/>
              <a:tailEnd/>
            </a:ln>
          </p:spPr>
          <p:txBody>
            <a:bodyPr>
              <a:spAutoFit/>
            </a:bodyPr>
            <a:lstStyle/>
            <a:p>
              <a:pPr>
                <a:spcBef>
                  <a:spcPct val="50000"/>
                </a:spcBef>
                <a:defRPr/>
              </a:pPr>
              <a:r>
                <a:rPr lang="en-US" sz="1200" b="1" dirty="0">
                  <a:latin typeface="Calibri" pitchFamily="34" charset="0"/>
                </a:rPr>
                <a:t>W3C Open Standards Legend:</a:t>
              </a:r>
            </a:p>
          </p:txBody>
        </p:sp>
        <p:sp>
          <p:nvSpPr>
            <p:cNvPr id="133" name="Text Box 181"/>
            <p:cNvSpPr txBox="1">
              <a:spLocks noChangeArrowheads="1"/>
            </p:cNvSpPr>
            <p:nvPr/>
          </p:nvSpPr>
          <p:spPr bwMode="auto">
            <a:xfrm>
              <a:off x="6477097" y="822185"/>
              <a:ext cx="2142937" cy="276999"/>
            </a:xfrm>
            <a:prstGeom prst="rect">
              <a:avLst/>
            </a:prstGeom>
            <a:grpFill/>
            <a:ln w="9525">
              <a:noFill/>
              <a:miter lim="800000"/>
              <a:headEnd/>
              <a:tailEnd/>
            </a:ln>
          </p:spPr>
          <p:txBody>
            <a:bodyPr>
              <a:spAutoFit/>
            </a:bodyPr>
            <a:lstStyle/>
            <a:p>
              <a:pPr>
                <a:spcBef>
                  <a:spcPct val="50000"/>
                </a:spcBef>
                <a:defRPr/>
              </a:pPr>
              <a:r>
                <a:rPr lang="en-US" sz="1200" dirty="0">
                  <a:latin typeface="Calibri" pitchFamily="34" charset="0"/>
                </a:rPr>
                <a:t>DoD Authoritative Data Source</a:t>
              </a:r>
            </a:p>
          </p:txBody>
        </p:sp>
        <p:sp>
          <p:nvSpPr>
            <p:cNvPr id="134" name="AutoShape 120"/>
            <p:cNvSpPr>
              <a:spLocks noChangeArrowheads="1"/>
            </p:cNvSpPr>
            <p:nvPr/>
          </p:nvSpPr>
          <p:spPr bwMode="auto">
            <a:xfrm>
              <a:off x="6230555" y="804037"/>
              <a:ext cx="200807" cy="250923"/>
            </a:xfrm>
            <a:prstGeom prst="can">
              <a:avLst>
                <a:gd name="adj" fmla="val 31225"/>
              </a:avLst>
            </a:prstGeom>
            <a:grpFill/>
            <a:ln w="9525">
              <a:solidFill>
                <a:schemeClr val="tx1"/>
              </a:solidFill>
              <a:round/>
              <a:headEnd/>
              <a:tailEnd/>
            </a:ln>
          </p:spPr>
          <p:txBody>
            <a:bodyPr wrap="none" anchor="ctr"/>
            <a:lstStyle/>
            <a:p>
              <a:pPr>
                <a:defRPr/>
              </a:pPr>
              <a:endParaRPr lang="en-US">
                <a:latin typeface="Calibri" pitchFamily="34" charset="0"/>
              </a:endParaRPr>
            </a:p>
          </p:txBody>
        </p:sp>
        <p:sp>
          <p:nvSpPr>
            <p:cNvPr id="135" name="Oval 24"/>
            <p:cNvSpPr>
              <a:spLocks noChangeArrowheads="1"/>
            </p:cNvSpPr>
            <p:nvPr/>
          </p:nvSpPr>
          <p:spPr bwMode="auto">
            <a:xfrm>
              <a:off x="2148215" y="894829"/>
              <a:ext cx="137494" cy="98068"/>
            </a:xfrm>
            <a:prstGeom prst="ellipse">
              <a:avLst/>
            </a:prstGeom>
            <a:grpFill/>
            <a:ln w="9525">
              <a:solidFill>
                <a:schemeClr val="tx1"/>
              </a:solidFill>
              <a:round/>
              <a:headEnd/>
              <a:tailEnd/>
            </a:ln>
          </p:spPr>
          <p:txBody>
            <a:bodyPr wrap="none" anchor="ctr"/>
            <a:lstStyle/>
            <a:p>
              <a:pPr>
                <a:defRPr/>
              </a:pPr>
              <a:endParaRPr lang="en-US">
                <a:latin typeface="Calibri" pitchFamily="34" charset="0"/>
              </a:endParaRPr>
            </a:p>
          </p:txBody>
        </p:sp>
        <p:cxnSp>
          <p:nvCxnSpPr>
            <p:cNvPr id="136" name="AutoShape 172"/>
            <p:cNvCxnSpPr>
              <a:cxnSpLocks noChangeShapeType="1"/>
            </p:cNvCxnSpPr>
            <p:nvPr/>
          </p:nvCxnSpPr>
          <p:spPr bwMode="auto">
            <a:xfrm>
              <a:off x="3818232" y="936270"/>
              <a:ext cx="380137" cy="2878"/>
            </a:xfrm>
            <a:prstGeom prst="straightConnector1">
              <a:avLst/>
            </a:prstGeom>
            <a:grpFill/>
            <a:ln w="9525">
              <a:solidFill>
                <a:schemeClr val="tx1"/>
              </a:solidFill>
              <a:round/>
              <a:headEnd type="triangle" w="med" len="med"/>
              <a:tailEnd type="triangle" w="med" len="med"/>
            </a:ln>
          </p:spPr>
        </p:cxnSp>
      </p:grpSp>
      <p:sp>
        <p:nvSpPr>
          <p:cNvPr id="137" name="Rectangle 136"/>
          <p:cNvSpPr/>
          <p:nvPr/>
        </p:nvSpPr>
        <p:spPr>
          <a:xfrm rot="20581518">
            <a:off x="641029" y="1244366"/>
            <a:ext cx="2063449" cy="523220"/>
          </a:xfrm>
          <a:prstGeom prst="rect">
            <a:avLst/>
          </a:prstGeom>
          <a:noFill/>
          <a:scene3d>
            <a:camera prst="isometricOffAxis1Right"/>
            <a:lightRig rig="threePt" dir="t"/>
          </a:scene3d>
        </p:spPr>
        <p:txBody>
          <a:bodyPr>
            <a:spAutoFit/>
          </a:bodyPr>
          <a:lstStyle/>
          <a:p>
            <a:pPr algn="ctr">
              <a:defRPr/>
            </a:pPr>
            <a:r>
              <a:rPr lang="en-US" sz="2800" b="1"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NCES</a:t>
            </a:r>
          </a:p>
        </p:txBody>
      </p:sp>
      <p:pic>
        <p:nvPicPr>
          <p:cNvPr id="6234" name="Picture 92" descr="j0195384"/>
          <p:cNvPicPr>
            <a:picLocks noChangeAspect="1" noChangeArrowheads="1"/>
          </p:cNvPicPr>
          <p:nvPr/>
        </p:nvPicPr>
        <p:blipFill>
          <a:blip r:embed="rId3" cstate="print"/>
          <a:srcRect/>
          <a:stretch>
            <a:fillRect/>
          </a:stretch>
        </p:blipFill>
        <p:spPr bwMode="auto">
          <a:xfrm flipH="1">
            <a:off x="692150" y="908050"/>
            <a:ext cx="508000" cy="519113"/>
          </a:xfrm>
          <a:prstGeom prst="rect">
            <a:avLst/>
          </a:prstGeom>
          <a:noFill/>
          <a:ln w="9525">
            <a:noFill/>
            <a:miter lim="800000"/>
            <a:headEnd/>
            <a:tailEnd/>
          </a:ln>
        </p:spPr>
      </p:pic>
      <p:cxnSp>
        <p:nvCxnSpPr>
          <p:cNvPr id="139" name="Straight Arrow Connector 138"/>
          <p:cNvCxnSpPr>
            <a:stCxn id="138" idx="1"/>
          </p:cNvCxnSpPr>
          <p:nvPr/>
        </p:nvCxnSpPr>
        <p:spPr>
          <a:xfrm>
            <a:off x="1200150" y="1168400"/>
            <a:ext cx="2152650" cy="279400"/>
          </a:xfrm>
          <a:prstGeom prst="straightConnector1">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2"/>
          <p:cNvSpPr>
            <a:spLocks noGrp="1"/>
          </p:cNvSpPr>
          <p:nvPr>
            <p:ph type="title"/>
          </p:nvPr>
        </p:nvSpPr>
        <p:spPr/>
        <p:txBody>
          <a:bodyPr/>
          <a:lstStyle/>
          <a:p>
            <a:r>
              <a:t>Pilot Objectives and Use case</a:t>
            </a:r>
          </a:p>
        </p:txBody>
      </p:sp>
      <p:sp>
        <p:nvSpPr>
          <p:cNvPr id="4" name="Slide Number Placeholder 3"/>
          <p:cNvSpPr>
            <a:spLocks noGrp="1"/>
          </p:cNvSpPr>
          <p:nvPr>
            <p:ph type="sldNum" sz="quarter" idx="11"/>
          </p:nvPr>
        </p:nvSpPr>
        <p:spPr/>
        <p:txBody>
          <a:bodyPr/>
          <a:lstStyle/>
          <a:p>
            <a:pPr>
              <a:defRPr/>
            </a:pPr>
            <a:fld id="{4843E159-4269-4569-9EE8-44CE93BF8B34}" type="slidenum">
              <a:rPr lang="en-US" smtClean="0"/>
              <a:pPr>
                <a:defRPr/>
              </a:pPr>
              <a:t>4</a:t>
            </a:fld>
            <a:endParaRPr lang="en-US" dirty="0"/>
          </a:p>
        </p:txBody>
      </p:sp>
      <p:graphicFrame>
        <p:nvGraphicFramePr>
          <p:cNvPr id="7" name="Content Placeholder 6"/>
          <p:cNvGraphicFramePr>
            <a:graphicFrameLocks noGrp="1"/>
          </p:cNvGraphicFramePr>
          <p:nvPr>
            <p:ph idx="1"/>
          </p:nvPr>
        </p:nvGraphicFramePr>
        <p:xfrm>
          <a:off x="-1447800" y="1219200"/>
          <a:ext cx="84582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125" name="TextBox 7"/>
          <p:cNvSpPr txBox="1">
            <a:spLocks noChangeArrowheads="1"/>
          </p:cNvSpPr>
          <p:nvPr/>
        </p:nvSpPr>
        <p:spPr bwMode="auto">
          <a:xfrm>
            <a:off x="5562600" y="1066800"/>
            <a:ext cx="3429000" cy="4247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342900" indent="-342900">
              <a:spcBef>
                <a:spcPct val="20000"/>
              </a:spcBef>
              <a:buFont typeface="Arial" pitchFamily="34" charset="0"/>
              <a:buChar char="•"/>
              <a:defRPr/>
            </a:pPr>
            <a:r>
              <a:rPr lang="en-US" sz="2000" dirty="0" smtClean="0">
                <a:latin typeface="+mn-lt"/>
              </a:rPr>
              <a:t>Common vocabulary</a:t>
            </a:r>
            <a:endParaRPr lang="en-US" sz="2000" dirty="0">
              <a:latin typeface="+mn-lt"/>
            </a:endParaRPr>
          </a:p>
          <a:p>
            <a:pPr marL="342900" indent="-342900">
              <a:spcBef>
                <a:spcPct val="20000"/>
              </a:spcBef>
              <a:buFont typeface="Arial" pitchFamily="34" charset="0"/>
              <a:buChar char="•"/>
              <a:defRPr/>
            </a:pPr>
            <a:r>
              <a:rPr lang="en-US" sz="2000" dirty="0">
                <a:latin typeface="+mn-lt"/>
              </a:rPr>
              <a:t> Consistency</a:t>
            </a:r>
          </a:p>
          <a:p>
            <a:pPr marL="342900" indent="-342900">
              <a:spcBef>
                <a:spcPct val="20000"/>
              </a:spcBef>
              <a:buFont typeface="Arial" pitchFamily="34" charset="0"/>
              <a:buChar char="•"/>
              <a:defRPr/>
            </a:pPr>
            <a:r>
              <a:rPr lang="en-US" sz="2000" dirty="0">
                <a:latin typeface="+mn-lt"/>
              </a:rPr>
              <a:t> Analytics/Decision support</a:t>
            </a:r>
          </a:p>
          <a:p>
            <a:pPr marL="342900" indent="-342900">
              <a:spcBef>
                <a:spcPct val="20000"/>
              </a:spcBef>
              <a:buFont typeface="Arial" pitchFamily="34" charset="0"/>
              <a:buChar char="•"/>
              <a:defRPr/>
            </a:pPr>
            <a:r>
              <a:rPr lang="en-US" sz="2000" dirty="0">
                <a:latin typeface="+mn-lt"/>
              </a:rPr>
              <a:t> Interface to ADS</a:t>
            </a:r>
          </a:p>
          <a:p>
            <a:pPr marL="342900" indent="-342900">
              <a:spcBef>
                <a:spcPct val="20000"/>
              </a:spcBef>
              <a:buFont typeface="Arial" pitchFamily="34" charset="0"/>
              <a:buChar char="•"/>
              <a:defRPr/>
            </a:pPr>
            <a:r>
              <a:rPr lang="en-US" sz="2000" dirty="0">
                <a:latin typeface="+mn-lt"/>
              </a:rPr>
              <a:t> Linking data concepts across domain vocabularies using OWL</a:t>
            </a:r>
          </a:p>
          <a:p>
            <a:pPr marL="342900" indent="-342900">
              <a:spcBef>
                <a:spcPct val="20000"/>
              </a:spcBef>
              <a:buFont typeface="Arial" pitchFamily="34" charset="0"/>
              <a:buChar char="•"/>
              <a:defRPr/>
            </a:pPr>
            <a:r>
              <a:rPr lang="en-US" sz="2000" dirty="0">
                <a:latin typeface="+mn-lt"/>
              </a:rPr>
              <a:t> Use of industry standards</a:t>
            </a:r>
          </a:p>
          <a:p>
            <a:pPr marL="342900" indent="-342900">
              <a:spcBef>
                <a:spcPct val="20000"/>
              </a:spcBef>
              <a:buFont typeface="Arial" pitchFamily="34" charset="0"/>
              <a:buChar char="•"/>
              <a:defRPr/>
            </a:pPr>
            <a:r>
              <a:rPr lang="en-US" sz="2000" dirty="0">
                <a:latin typeface="+mn-lt"/>
              </a:rPr>
              <a:t> Federated SPARQL queries</a:t>
            </a:r>
          </a:p>
          <a:p>
            <a:pPr marL="342900" indent="-342900">
              <a:spcBef>
                <a:spcPct val="20000"/>
              </a:spcBef>
              <a:buFont typeface="Arial" pitchFamily="34" charset="0"/>
              <a:buChar char="•"/>
              <a:defRPr/>
            </a:pPr>
            <a:r>
              <a:rPr lang="en-US" sz="2000" dirty="0" smtClean="0">
                <a:latin typeface="+mn-lt"/>
              </a:rPr>
              <a:t> Architecture </a:t>
            </a:r>
            <a:r>
              <a:rPr lang="en-US" sz="2000" dirty="0">
                <a:latin typeface="+mn-lt"/>
              </a:rPr>
              <a:t>“cross-walk”</a:t>
            </a:r>
          </a:p>
          <a:p>
            <a:pPr marL="342900" indent="-342900">
              <a:spcBef>
                <a:spcPct val="20000"/>
              </a:spcBef>
              <a:buFont typeface="Arial" pitchFamily="34" charset="0"/>
              <a:buChar char="•"/>
              <a:defRPr/>
            </a:pPr>
            <a:r>
              <a:rPr lang="en-US" sz="2000" dirty="0">
                <a:latin typeface="+mn-lt"/>
              </a:rPr>
              <a:t> Reuse</a:t>
            </a:r>
          </a:p>
          <a:p>
            <a:pPr eaLnBrk="1" hangingPunct="1">
              <a:buFont typeface="Arial" pitchFamily="34" charset="0"/>
              <a:buChar char="•"/>
            </a:pPr>
            <a:endParaRPr lang="en-US" sz="2000" dirty="0">
              <a:latin typeface="Times Roman"/>
            </a:endParaRPr>
          </a:p>
        </p:txBody>
      </p:sp>
      <p:sp>
        <p:nvSpPr>
          <p:cNvPr id="10" name="TextBox 9"/>
          <p:cNvSpPr txBox="1"/>
          <p:nvPr/>
        </p:nvSpPr>
        <p:spPr>
          <a:xfrm>
            <a:off x="304800" y="5486400"/>
            <a:ext cx="8839200" cy="1477328"/>
          </a:xfrm>
          <a:prstGeom prst="rect">
            <a:avLst/>
          </a:prstGeom>
          <a:noFill/>
        </p:spPr>
        <p:txBody>
          <a:bodyPr>
            <a:spAutoFit/>
          </a:bodyPr>
          <a:lstStyle/>
          <a:p>
            <a:pPr marL="342900" indent="-342900" eaLnBrk="0" hangingPunct="0">
              <a:spcBef>
                <a:spcPct val="20000"/>
              </a:spcBef>
              <a:buFont typeface="Arial" pitchFamily="34" charset="0"/>
              <a:buChar char="•"/>
              <a:defRPr/>
            </a:pPr>
            <a:r>
              <a:rPr lang="en-US" sz="2400" dirty="0">
                <a:latin typeface="+mn-lt"/>
              </a:rPr>
              <a:t>Use Case - Federated Defense Business System Compliance Process using the BEA and DIEA as the authoritative sources of compliance requirements</a:t>
            </a:r>
          </a:p>
          <a:p>
            <a:pPr>
              <a:defRPr/>
            </a:pPr>
            <a:endParaRPr lang="en-US" sz="1600" dirty="0"/>
          </a:p>
        </p:txBody>
      </p:sp>
    </p:spTree>
    <p:extLst>
      <p:ext uri="{BB962C8B-B14F-4D97-AF65-F5344CB8AC3E}">
        <p14:creationId xmlns:p14="http://schemas.microsoft.com/office/powerpoint/2010/main" xmlns="" val="40171687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2"/>
          <p:cNvSpPr>
            <a:spLocks noGrp="1"/>
          </p:cNvSpPr>
          <p:nvPr>
            <p:ph type="title"/>
          </p:nvPr>
        </p:nvSpPr>
        <p:spPr/>
        <p:txBody>
          <a:bodyPr/>
          <a:lstStyle/>
          <a:p>
            <a:pPr eaLnBrk="1" hangingPunct="1"/>
            <a:r>
              <a:t>Federation Pilot Environment</a:t>
            </a:r>
          </a:p>
        </p:txBody>
      </p:sp>
      <p:sp>
        <p:nvSpPr>
          <p:cNvPr id="4" name="Slide Number Placeholder 3"/>
          <p:cNvSpPr>
            <a:spLocks noGrp="1"/>
          </p:cNvSpPr>
          <p:nvPr>
            <p:ph type="sldNum" sz="quarter" idx="11"/>
          </p:nvPr>
        </p:nvSpPr>
        <p:spPr/>
        <p:txBody>
          <a:bodyPr/>
          <a:lstStyle/>
          <a:p>
            <a:pPr>
              <a:defRPr/>
            </a:pPr>
            <a:fld id="{374E90A2-5D74-4717-A10A-FE71C8A73BD7}" type="slidenum">
              <a:rPr lang="en-US"/>
              <a:pPr>
                <a:defRPr/>
              </a:pPr>
              <a:t>5</a:t>
            </a:fld>
            <a:endParaRPr lang="en-US" dirty="0"/>
          </a:p>
        </p:txBody>
      </p:sp>
      <p:grpSp>
        <p:nvGrpSpPr>
          <p:cNvPr id="8196" name="Group 5"/>
          <p:cNvGrpSpPr>
            <a:grpSpLocks/>
          </p:cNvGrpSpPr>
          <p:nvPr/>
        </p:nvGrpSpPr>
        <p:grpSpPr bwMode="auto">
          <a:xfrm>
            <a:off x="647700" y="1143000"/>
            <a:ext cx="7848600" cy="4991100"/>
            <a:chOff x="685800" y="228600"/>
            <a:chExt cx="7848600" cy="5410200"/>
          </a:xfrm>
        </p:grpSpPr>
        <p:sp>
          <p:nvSpPr>
            <p:cNvPr id="7" name="Rectangle 6"/>
            <p:cNvSpPr/>
            <p:nvPr/>
          </p:nvSpPr>
          <p:spPr>
            <a:xfrm>
              <a:off x="723900" y="3658158"/>
              <a:ext cx="1981200" cy="1904927"/>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US" dirty="0"/>
            </a:p>
          </p:txBody>
        </p:sp>
        <p:sp>
          <p:nvSpPr>
            <p:cNvPr id="8202" name="TextBox 47"/>
            <p:cNvSpPr txBox="1">
              <a:spLocks noChangeArrowheads="1"/>
            </p:cNvSpPr>
            <p:nvPr/>
          </p:nvSpPr>
          <p:spPr bwMode="auto">
            <a:xfrm>
              <a:off x="685800" y="4876800"/>
              <a:ext cx="2018566" cy="646331"/>
            </a:xfrm>
            <a:prstGeom prst="rect">
              <a:avLst/>
            </a:prstGeom>
            <a:noFill/>
            <a:ln w="9525">
              <a:noFill/>
              <a:miter lim="800000"/>
              <a:headEnd/>
              <a:tailEnd/>
            </a:ln>
          </p:spPr>
          <p:txBody>
            <a:bodyPr wrap="none">
              <a:spAutoFit/>
            </a:bodyPr>
            <a:lstStyle/>
            <a:p>
              <a:r>
                <a:rPr lang="en-US"/>
                <a:t>Systems Architect</a:t>
              </a:r>
            </a:p>
            <a:p>
              <a:r>
                <a:rPr lang="en-US"/>
                <a:t>Modeling Tool</a:t>
              </a:r>
            </a:p>
          </p:txBody>
        </p:sp>
        <p:sp>
          <p:nvSpPr>
            <p:cNvPr id="9" name="Rectangle 8"/>
            <p:cNvSpPr/>
            <p:nvPr/>
          </p:nvSpPr>
          <p:spPr>
            <a:xfrm>
              <a:off x="723900" y="3658158"/>
              <a:ext cx="1981200" cy="3045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r>
                <a:rPr lang="en-US" dirty="0" smtClean="0"/>
                <a:t>API</a:t>
              </a:r>
              <a:endParaRPr lang="en-US" dirty="0"/>
            </a:p>
          </p:txBody>
        </p:sp>
        <p:sp>
          <p:nvSpPr>
            <p:cNvPr id="10" name="Rectangle 9"/>
            <p:cNvSpPr/>
            <p:nvPr/>
          </p:nvSpPr>
          <p:spPr>
            <a:xfrm>
              <a:off x="723900" y="3962739"/>
              <a:ext cx="1981200" cy="304582"/>
            </a:xfrm>
            <a:prstGeom prst="rect">
              <a:avLst/>
            </a:prstGeom>
            <a:solidFill>
              <a:srgbClr val="F0F5BD"/>
            </a:solid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r>
                <a:rPr lang="en-US" dirty="0" smtClean="0">
                  <a:solidFill>
                    <a:schemeClr val="tx1"/>
                  </a:solidFill>
                </a:rPr>
                <a:t>DIEA Metamodel</a:t>
              </a:r>
              <a:endParaRPr lang="en-US" dirty="0">
                <a:solidFill>
                  <a:schemeClr val="tx1"/>
                </a:solidFill>
              </a:endParaRPr>
            </a:p>
          </p:txBody>
        </p:sp>
        <p:sp>
          <p:nvSpPr>
            <p:cNvPr id="11" name="Rectangle 10"/>
            <p:cNvSpPr/>
            <p:nvPr/>
          </p:nvSpPr>
          <p:spPr>
            <a:xfrm>
              <a:off x="723900" y="4267322"/>
              <a:ext cx="1981200" cy="457733"/>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r>
                <a:rPr lang="en-US" dirty="0" smtClean="0">
                  <a:solidFill>
                    <a:schemeClr val="tx1"/>
                  </a:solidFill>
                </a:rPr>
                <a:t>DIEA Content</a:t>
              </a:r>
              <a:endParaRPr lang="en-US" dirty="0">
                <a:solidFill>
                  <a:schemeClr val="tx1"/>
                </a:solidFill>
              </a:endParaRPr>
            </a:p>
          </p:txBody>
        </p:sp>
        <p:sp>
          <p:nvSpPr>
            <p:cNvPr id="12" name="Rectangle 11"/>
            <p:cNvSpPr/>
            <p:nvPr/>
          </p:nvSpPr>
          <p:spPr>
            <a:xfrm>
              <a:off x="6362700" y="3580721"/>
              <a:ext cx="1981200" cy="1904928"/>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US" dirty="0"/>
            </a:p>
          </p:txBody>
        </p:sp>
        <p:sp>
          <p:nvSpPr>
            <p:cNvPr id="8207" name="TextBox 60"/>
            <p:cNvSpPr txBox="1">
              <a:spLocks noChangeArrowheads="1"/>
            </p:cNvSpPr>
            <p:nvPr/>
          </p:nvSpPr>
          <p:spPr bwMode="auto">
            <a:xfrm>
              <a:off x="6324600" y="4800600"/>
              <a:ext cx="2018566" cy="646331"/>
            </a:xfrm>
            <a:prstGeom prst="rect">
              <a:avLst/>
            </a:prstGeom>
            <a:noFill/>
            <a:ln w="9525">
              <a:noFill/>
              <a:miter lim="800000"/>
              <a:headEnd/>
              <a:tailEnd/>
            </a:ln>
          </p:spPr>
          <p:txBody>
            <a:bodyPr wrap="none">
              <a:spAutoFit/>
            </a:bodyPr>
            <a:lstStyle/>
            <a:p>
              <a:r>
                <a:rPr lang="en-US"/>
                <a:t>Systems Architect</a:t>
              </a:r>
            </a:p>
            <a:p>
              <a:r>
                <a:rPr lang="en-US"/>
                <a:t>Modeling Tool</a:t>
              </a:r>
            </a:p>
          </p:txBody>
        </p:sp>
        <p:sp>
          <p:nvSpPr>
            <p:cNvPr id="14" name="Rectangle 13"/>
            <p:cNvSpPr/>
            <p:nvPr/>
          </p:nvSpPr>
          <p:spPr>
            <a:xfrm>
              <a:off x="6362700" y="3580721"/>
              <a:ext cx="1981200" cy="3063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r>
                <a:rPr lang="en-US" dirty="0" smtClean="0"/>
                <a:t>API</a:t>
              </a:r>
              <a:endParaRPr lang="en-US" dirty="0"/>
            </a:p>
          </p:txBody>
        </p:sp>
        <p:sp>
          <p:nvSpPr>
            <p:cNvPr id="15" name="Rectangle 14"/>
            <p:cNvSpPr/>
            <p:nvPr/>
          </p:nvSpPr>
          <p:spPr>
            <a:xfrm>
              <a:off x="6362700" y="3887024"/>
              <a:ext cx="1981200" cy="304582"/>
            </a:xfrm>
            <a:prstGeom prst="rect">
              <a:avLst/>
            </a:prstGeom>
            <a:solidFill>
              <a:srgbClr val="F0F5BD"/>
            </a:solid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r>
                <a:rPr lang="en-US" dirty="0" smtClean="0">
                  <a:solidFill>
                    <a:schemeClr val="tx1"/>
                  </a:solidFill>
                </a:rPr>
                <a:t>BEA Metamodel</a:t>
              </a:r>
              <a:endParaRPr lang="en-US" dirty="0">
                <a:solidFill>
                  <a:schemeClr val="tx1"/>
                </a:solidFill>
              </a:endParaRPr>
            </a:p>
          </p:txBody>
        </p:sp>
        <p:sp>
          <p:nvSpPr>
            <p:cNvPr id="16" name="Rectangle 15"/>
            <p:cNvSpPr/>
            <p:nvPr/>
          </p:nvSpPr>
          <p:spPr>
            <a:xfrm>
              <a:off x="6362700" y="4191606"/>
              <a:ext cx="1981200" cy="456012"/>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r>
                <a:rPr lang="en-US" dirty="0" smtClean="0">
                  <a:solidFill>
                    <a:schemeClr val="tx1"/>
                  </a:solidFill>
                </a:rPr>
                <a:t>BEA Content</a:t>
              </a:r>
              <a:endParaRPr lang="en-US" dirty="0">
                <a:solidFill>
                  <a:schemeClr val="tx1"/>
                </a:solidFill>
              </a:endParaRPr>
            </a:p>
          </p:txBody>
        </p:sp>
        <p:sp>
          <p:nvSpPr>
            <p:cNvPr id="17" name="Can 16"/>
            <p:cNvSpPr/>
            <p:nvPr/>
          </p:nvSpPr>
          <p:spPr>
            <a:xfrm>
              <a:off x="3200400" y="4267322"/>
              <a:ext cx="1066800" cy="1371478"/>
            </a:xfrm>
            <a:prstGeom prst="can">
              <a:avLst/>
            </a:prstGeom>
            <a:solidFill>
              <a:schemeClr val="accent3">
                <a:lumMod val="60000"/>
                <a:lumOff val="40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US" dirty="0"/>
            </a:p>
          </p:txBody>
        </p:sp>
        <p:cxnSp>
          <p:nvCxnSpPr>
            <p:cNvPr id="18" name="Straight Arrow Connector 17"/>
            <p:cNvCxnSpPr>
              <a:stCxn id="8202" idx="3"/>
            </p:cNvCxnSpPr>
            <p:nvPr/>
          </p:nvCxnSpPr>
          <p:spPr>
            <a:xfrm flipV="1">
              <a:off x="2705100" y="5181067"/>
              <a:ext cx="495300" cy="18929"/>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8213" name="TextBox 69"/>
            <p:cNvSpPr txBox="1">
              <a:spLocks noChangeArrowheads="1"/>
            </p:cNvSpPr>
            <p:nvPr/>
          </p:nvSpPr>
          <p:spPr bwMode="auto">
            <a:xfrm>
              <a:off x="3429000" y="4724400"/>
              <a:ext cx="723275" cy="646331"/>
            </a:xfrm>
            <a:prstGeom prst="rect">
              <a:avLst/>
            </a:prstGeom>
            <a:noFill/>
            <a:ln w="9525">
              <a:noFill/>
              <a:miter lim="800000"/>
              <a:headEnd/>
              <a:tailEnd/>
            </a:ln>
          </p:spPr>
          <p:txBody>
            <a:bodyPr wrap="none">
              <a:spAutoFit/>
            </a:bodyPr>
            <a:lstStyle/>
            <a:p>
              <a:r>
                <a:rPr lang="en-US"/>
                <a:t>DIEA</a:t>
              </a:r>
            </a:p>
            <a:p>
              <a:r>
                <a:rPr lang="en-US"/>
                <a:t>SQL</a:t>
              </a:r>
            </a:p>
          </p:txBody>
        </p:sp>
        <p:sp>
          <p:nvSpPr>
            <p:cNvPr id="20" name="Can 19"/>
            <p:cNvSpPr/>
            <p:nvPr/>
          </p:nvSpPr>
          <p:spPr>
            <a:xfrm>
              <a:off x="4800600" y="4191606"/>
              <a:ext cx="1295400" cy="1447194"/>
            </a:xfrm>
            <a:prstGeom prst="can">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US" dirty="0"/>
            </a:p>
          </p:txBody>
        </p:sp>
        <p:sp>
          <p:nvSpPr>
            <p:cNvPr id="8215" name="TextBox 71"/>
            <p:cNvSpPr txBox="1">
              <a:spLocks noChangeArrowheads="1"/>
            </p:cNvSpPr>
            <p:nvPr/>
          </p:nvSpPr>
          <p:spPr bwMode="auto">
            <a:xfrm>
              <a:off x="4953000" y="4648200"/>
              <a:ext cx="1018227" cy="646331"/>
            </a:xfrm>
            <a:prstGeom prst="rect">
              <a:avLst/>
            </a:prstGeom>
            <a:noFill/>
            <a:ln w="9525">
              <a:noFill/>
              <a:miter lim="800000"/>
              <a:headEnd/>
              <a:tailEnd/>
            </a:ln>
          </p:spPr>
          <p:txBody>
            <a:bodyPr wrap="none">
              <a:spAutoFit/>
            </a:bodyPr>
            <a:lstStyle/>
            <a:p>
              <a:r>
                <a:rPr lang="en-US"/>
                <a:t>BEA</a:t>
              </a:r>
            </a:p>
            <a:p>
              <a:r>
                <a:rPr lang="en-US"/>
                <a:t>SQL/EE</a:t>
              </a:r>
            </a:p>
          </p:txBody>
        </p:sp>
        <p:cxnSp>
          <p:nvCxnSpPr>
            <p:cNvPr id="22" name="Straight Arrow Connector 21"/>
            <p:cNvCxnSpPr>
              <a:endCxn id="20" idx="4"/>
            </p:cNvCxnSpPr>
            <p:nvPr/>
          </p:nvCxnSpPr>
          <p:spPr>
            <a:xfrm rot="10800000" flipV="1">
              <a:off x="6096000" y="4878206"/>
              <a:ext cx="228600" cy="361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4648200" y="3809589"/>
              <a:ext cx="1524000" cy="6091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r>
                <a:rPr lang="en-US" dirty="0" smtClean="0"/>
                <a:t>Exposed SPARQL EP</a:t>
              </a:r>
              <a:endParaRPr lang="en-US" dirty="0"/>
            </a:p>
          </p:txBody>
        </p:sp>
        <p:sp>
          <p:nvSpPr>
            <p:cNvPr id="24" name="Rectangle 23"/>
            <p:cNvSpPr/>
            <p:nvPr/>
          </p:nvSpPr>
          <p:spPr>
            <a:xfrm>
              <a:off x="1676400" y="2209243"/>
              <a:ext cx="5486400" cy="4577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r>
                <a:rPr lang="en-US" dirty="0" smtClean="0"/>
                <a:t>Query Distributor (“</a:t>
              </a:r>
              <a:r>
                <a:rPr lang="en-US" dirty="0" err="1" smtClean="0"/>
                <a:t>Sparqlizer</a:t>
              </a:r>
              <a:r>
                <a:rPr lang="en-US" dirty="0" smtClean="0"/>
                <a:t>”)</a:t>
              </a:r>
              <a:endParaRPr lang="en-US" dirty="0"/>
            </a:p>
          </p:txBody>
        </p:sp>
        <p:sp>
          <p:nvSpPr>
            <p:cNvPr id="25" name="Rectangle 24"/>
            <p:cNvSpPr/>
            <p:nvPr/>
          </p:nvSpPr>
          <p:spPr>
            <a:xfrm>
              <a:off x="2895600" y="3809589"/>
              <a:ext cx="1524000" cy="609164"/>
            </a:xfrm>
            <a:prstGeom prst="rect">
              <a:avLst/>
            </a:prstGeom>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r>
                <a:rPr lang="en-US" dirty="0" smtClean="0"/>
                <a:t>SPARQL EP</a:t>
              </a:r>
              <a:endParaRPr lang="en-US" dirty="0"/>
            </a:p>
          </p:txBody>
        </p:sp>
        <p:sp>
          <p:nvSpPr>
            <p:cNvPr id="26" name="Rectangle 25"/>
            <p:cNvSpPr/>
            <p:nvPr/>
          </p:nvSpPr>
          <p:spPr>
            <a:xfrm>
              <a:off x="1676400" y="1675795"/>
              <a:ext cx="5410200" cy="457733"/>
            </a:xfrm>
            <a:prstGeom prst="rect">
              <a:avLst/>
            </a:prstGeom>
            <a:solidFill>
              <a:srgbClr val="F0F5BD"/>
            </a:solid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US" dirty="0"/>
            </a:p>
          </p:txBody>
        </p:sp>
        <p:sp>
          <p:nvSpPr>
            <p:cNvPr id="8221" name="TextBox 82"/>
            <p:cNvSpPr txBox="1">
              <a:spLocks noChangeArrowheads="1"/>
            </p:cNvSpPr>
            <p:nvPr/>
          </p:nvSpPr>
          <p:spPr bwMode="auto">
            <a:xfrm>
              <a:off x="3581400" y="1752600"/>
              <a:ext cx="1659429" cy="369332"/>
            </a:xfrm>
            <a:prstGeom prst="rect">
              <a:avLst/>
            </a:prstGeom>
            <a:noFill/>
            <a:ln w="9525">
              <a:noFill/>
              <a:miter lim="800000"/>
              <a:headEnd/>
              <a:tailEnd/>
            </a:ln>
          </p:spPr>
          <p:txBody>
            <a:bodyPr wrap="none">
              <a:spAutoFit/>
            </a:bodyPr>
            <a:lstStyle/>
            <a:p>
              <a:r>
                <a:rPr lang="en-US"/>
                <a:t>DM2 Ontology</a:t>
              </a:r>
            </a:p>
          </p:txBody>
        </p:sp>
        <p:cxnSp>
          <p:nvCxnSpPr>
            <p:cNvPr id="28" name="Straight Arrow Connector 27"/>
            <p:cNvCxnSpPr>
              <a:stCxn id="8221" idx="2"/>
              <a:endCxn id="9" idx="0"/>
            </p:cNvCxnSpPr>
            <p:nvPr/>
          </p:nvCxnSpPr>
          <p:spPr>
            <a:xfrm rot="5400000">
              <a:off x="2294744" y="1541238"/>
              <a:ext cx="1536676" cy="2697163"/>
            </a:xfrm>
            <a:prstGeom prst="straightConnector1">
              <a:avLst/>
            </a:prstGeom>
            <a:ln w="25400">
              <a:solidFill>
                <a:schemeClr val="accent6">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8221" idx="2"/>
              <a:endCxn id="14" idx="0"/>
            </p:cNvCxnSpPr>
            <p:nvPr/>
          </p:nvCxnSpPr>
          <p:spPr>
            <a:xfrm rot="16200000" flipH="1">
              <a:off x="5152862" y="1380282"/>
              <a:ext cx="1459240" cy="2941637"/>
            </a:xfrm>
            <a:prstGeom prst="straightConnector1">
              <a:avLst/>
            </a:prstGeom>
            <a:ln w="25400">
              <a:solidFill>
                <a:schemeClr val="accent6">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8221" idx="2"/>
              <a:endCxn id="25" idx="0"/>
            </p:cNvCxnSpPr>
            <p:nvPr/>
          </p:nvCxnSpPr>
          <p:spPr>
            <a:xfrm rot="5400000">
              <a:off x="3190579" y="2588503"/>
              <a:ext cx="1688107" cy="754063"/>
            </a:xfrm>
            <a:prstGeom prst="straightConnector1">
              <a:avLst/>
            </a:prstGeom>
            <a:ln w="25400">
              <a:solidFill>
                <a:schemeClr val="accent6">
                  <a:lumMod val="50000"/>
                </a:schemeClr>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26" idx="2"/>
              <a:endCxn id="23" idx="0"/>
            </p:cNvCxnSpPr>
            <p:nvPr/>
          </p:nvCxnSpPr>
          <p:spPr>
            <a:xfrm rot="16200000" flipH="1">
              <a:off x="4057819" y="2457209"/>
              <a:ext cx="1676061" cy="1028700"/>
            </a:xfrm>
            <a:prstGeom prst="straightConnector1">
              <a:avLst/>
            </a:prstGeom>
            <a:ln w="25400">
              <a:solidFill>
                <a:schemeClr val="accent6">
                  <a:lumMod val="50000"/>
                </a:schemeClr>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endCxn id="26" idx="0"/>
            </p:cNvCxnSpPr>
            <p:nvPr/>
          </p:nvCxnSpPr>
          <p:spPr>
            <a:xfrm rot="16200000" flipH="1">
              <a:off x="4134444" y="1428738"/>
              <a:ext cx="456013" cy="38100"/>
            </a:xfrm>
            <a:prstGeom prst="straightConnector1">
              <a:avLst/>
            </a:prstGeom>
            <a:ln w="25400">
              <a:solidFill>
                <a:schemeClr val="accent6">
                  <a:lumMod val="50000"/>
                </a:schemeClr>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685800" y="2895842"/>
              <a:ext cx="7848600" cy="304582"/>
            </a:xfrm>
            <a:prstGeom prst="rect">
              <a:avLst/>
            </a:prstGeom>
            <a:solidFill>
              <a:schemeClr val="bg1">
                <a:lumMod val="85000"/>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r>
                <a:rPr lang="en-US" dirty="0" smtClean="0">
                  <a:solidFill>
                    <a:schemeClr val="bg1">
                      <a:lumMod val="65000"/>
                    </a:schemeClr>
                  </a:solidFill>
                </a:rPr>
                <a:t>Security / Middleware connectivity layer</a:t>
              </a:r>
              <a:endParaRPr lang="en-US" dirty="0">
                <a:solidFill>
                  <a:schemeClr val="bg1">
                    <a:lumMod val="65000"/>
                  </a:schemeClr>
                </a:solidFill>
              </a:endParaRPr>
            </a:p>
          </p:txBody>
        </p:sp>
        <p:sp>
          <p:nvSpPr>
            <p:cNvPr id="8228" name="TextBox 100"/>
            <p:cNvSpPr txBox="1">
              <a:spLocks noChangeArrowheads="1"/>
            </p:cNvSpPr>
            <p:nvPr/>
          </p:nvSpPr>
          <p:spPr bwMode="auto">
            <a:xfrm>
              <a:off x="3276600" y="533400"/>
              <a:ext cx="721672" cy="461665"/>
            </a:xfrm>
            <a:prstGeom prst="rect">
              <a:avLst/>
            </a:prstGeom>
            <a:noFill/>
            <a:ln w="9525">
              <a:solidFill>
                <a:schemeClr val="tx1"/>
              </a:solidFill>
              <a:miter lim="800000"/>
              <a:headEnd/>
              <a:tailEnd/>
            </a:ln>
          </p:spPr>
          <p:txBody>
            <a:bodyPr wrap="none">
              <a:spAutoFit/>
            </a:bodyPr>
            <a:lstStyle/>
            <a:p>
              <a:r>
                <a:rPr lang="en-US" sz="1200"/>
                <a:t>DIEA</a:t>
              </a:r>
            </a:p>
            <a:p>
              <a:r>
                <a:rPr lang="en-US" sz="1200"/>
                <a:t>Content</a:t>
              </a:r>
            </a:p>
          </p:txBody>
        </p:sp>
        <p:sp>
          <p:nvSpPr>
            <p:cNvPr id="8229" name="TextBox 101"/>
            <p:cNvSpPr txBox="1">
              <a:spLocks noChangeArrowheads="1"/>
            </p:cNvSpPr>
            <p:nvPr/>
          </p:nvSpPr>
          <p:spPr bwMode="auto">
            <a:xfrm>
              <a:off x="4953000" y="457200"/>
              <a:ext cx="721672" cy="646331"/>
            </a:xfrm>
            <a:prstGeom prst="rect">
              <a:avLst/>
            </a:prstGeom>
            <a:noFill/>
            <a:ln w="9525">
              <a:solidFill>
                <a:schemeClr val="tx1"/>
              </a:solidFill>
              <a:miter lim="800000"/>
              <a:headEnd/>
              <a:tailEnd/>
            </a:ln>
          </p:spPr>
          <p:txBody>
            <a:bodyPr wrap="none">
              <a:spAutoFit/>
            </a:bodyPr>
            <a:lstStyle/>
            <a:p>
              <a:r>
                <a:rPr lang="en-US" sz="1200"/>
                <a:t>DM2</a:t>
              </a:r>
            </a:p>
            <a:p>
              <a:r>
                <a:rPr lang="en-US" sz="1200"/>
                <a:t>BEA </a:t>
              </a:r>
            </a:p>
            <a:p>
              <a:r>
                <a:rPr lang="en-US" sz="1200"/>
                <a:t>Content</a:t>
              </a:r>
            </a:p>
          </p:txBody>
        </p:sp>
        <p:sp>
          <p:nvSpPr>
            <p:cNvPr id="36" name="Rectangle 35"/>
            <p:cNvSpPr/>
            <p:nvPr/>
          </p:nvSpPr>
          <p:spPr>
            <a:xfrm>
              <a:off x="2743200" y="228600"/>
              <a:ext cx="3429000" cy="99118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US" dirty="0"/>
            </a:p>
          </p:txBody>
        </p:sp>
        <p:sp>
          <p:nvSpPr>
            <p:cNvPr id="8231" name="TextBox 103"/>
            <p:cNvSpPr txBox="1">
              <a:spLocks noChangeArrowheads="1"/>
            </p:cNvSpPr>
            <p:nvPr/>
          </p:nvSpPr>
          <p:spPr bwMode="auto">
            <a:xfrm>
              <a:off x="6324600" y="609600"/>
              <a:ext cx="1197764" cy="369332"/>
            </a:xfrm>
            <a:prstGeom prst="rect">
              <a:avLst/>
            </a:prstGeom>
            <a:noFill/>
            <a:ln w="9525">
              <a:noFill/>
              <a:miter lim="800000"/>
              <a:headEnd/>
              <a:tailEnd/>
            </a:ln>
          </p:spPr>
          <p:txBody>
            <a:bodyPr wrap="none">
              <a:spAutoFit/>
            </a:bodyPr>
            <a:lstStyle/>
            <a:p>
              <a:r>
                <a:rPr lang="en-US"/>
                <a:t>User view</a:t>
              </a:r>
            </a:p>
          </p:txBody>
        </p:sp>
      </p:grpSp>
      <p:cxnSp>
        <p:nvCxnSpPr>
          <p:cNvPr id="39" name="Straight Arrow Connector 38"/>
          <p:cNvCxnSpPr/>
          <p:nvPr/>
        </p:nvCxnSpPr>
        <p:spPr>
          <a:xfrm>
            <a:off x="228600" y="1371600"/>
            <a:ext cx="1371600" cy="1588"/>
          </a:xfrm>
          <a:prstGeom prst="straightConnector1">
            <a:avLst/>
          </a:prstGeom>
          <a:ln w="381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8198" name="TextBox 39"/>
          <p:cNvSpPr txBox="1">
            <a:spLocks noChangeArrowheads="1"/>
          </p:cNvSpPr>
          <p:nvPr/>
        </p:nvSpPr>
        <p:spPr bwMode="auto">
          <a:xfrm>
            <a:off x="381000" y="990600"/>
            <a:ext cx="917575" cy="369888"/>
          </a:xfrm>
          <a:prstGeom prst="rect">
            <a:avLst/>
          </a:prstGeom>
          <a:noFill/>
          <a:ln w="9525">
            <a:noFill/>
            <a:miter lim="800000"/>
            <a:headEnd/>
            <a:tailEnd/>
          </a:ln>
        </p:spPr>
        <p:txBody>
          <a:bodyPr wrap="none">
            <a:spAutoFit/>
          </a:bodyPr>
          <a:lstStyle/>
          <a:p>
            <a:r>
              <a:rPr lang="en-US">
                <a:latin typeface="Calibri" pitchFamily="34" charset="0"/>
              </a:rPr>
              <a:t>Primary</a:t>
            </a:r>
          </a:p>
        </p:txBody>
      </p:sp>
      <p:cxnSp>
        <p:nvCxnSpPr>
          <p:cNvPr id="41" name="Straight Arrow Connector 40"/>
          <p:cNvCxnSpPr/>
          <p:nvPr/>
        </p:nvCxnSpPr>
        <p:spPr>
          <a:xfrm>
            <a:off x="228600" y="1905000"/>
            <a:ext cx="1371600" cy="1588"/>
          </a:xfrm>
          <a:prstGeom prst="straightConnector1">
            <a:avLst/>
          </a:prstGeom>
          <a:ln w="38100">
            <a:solidFill>
              <a:schemeClr val="accent6">
                <a:lumMod val="5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8200" name="TextBox 41"/>
          <p:cNvSpPr txBox="1">
            <a:spLocks noChangeArrowheads="1"/>
          </p:cNvSpPr>
          <p:nvPr/>
        </p:nvSpPr>
        <p:spPr bwMode="auto">
          <a:xfrm>
            <a:off x="228600" y="1524000"/>
            <a:ext cx="1217613" cy="369888"/>
          </a:xfrm>
          <a:prstGeom prst="rect">
            <a:avLst/>
          </a:prstGeom>
          <a:noFill/>
          <a:ln w="9525">
            <a:noFill/>
            <a:miter lim="800000"/>
            <a:headEnd/>
            <a:tailEnd/>
          </a:ln>
        </p:spPr>
        <p:txBody>
          <a:bodyPr wrap="none">
            <a:spAutoFit/>
          </a:bodyPr>
          <a:lstStyle/>
          <a:p>
            <a:r>
              <a:rPr lang="en-US">
                <a:latin typeface="Calibri" pitchFamily="34" charset="0"/>
              </a:rPr>
              <a:t>Alternative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228600" y="990600"/>
          <a:ext cx="8610600" cy="5318760"/>
        </p:xfrm>
        <a:graphic>
          <a:graphicData uri="http://schemas.openxmlformats.org/drawingml/2006/table">
            <a:tbl>
              <a:tblPr firstRow="1" bandRow="1">
                <a:tableStyleId>{5C22544A-7EE6-4342-B048-85BDC9FD1C3A}</a:tableStyleId>
              </a:tblPr>
              <a:tblGrid>
                <a:gridCol w="2870200"/>
                <a:gridCol w="2870200"/>
                <a:gridCol w="2870200"/>
              </a:tblGrid>
              <a:tr h="502920">
                <a:tc>
                  <a:txBody>
                    <a:bodyPr/>
                    <a:lstStyle/>
                    <a:p>
                      <a:pPr algn="ctr"/>
                      <a:r>
                        <a:rPr lang="en-US" sz="2400" dirty="0" smtClean="0"/>
                        <a:t>DM2 Term</a:t>
                      </a:r>
                      <a:endParaRPr lang="en-US" sz="2400" dirty="0"/>
                    </a:p>
                  </a:txBody>
                  <a:tcPr/>
                </a:tc>
                <a:tc>
                  <a:txBody>
                    <a:bodyPr/>
                    <a:lstStyle/>
                    <a:p>
                      <a:pPr algn="ctr"/>
                      <a:r>
                        <a:rPr lang="en-US" sz="2400" dirty="0" smtClean="0"/>
                        <a:t>BEA Term</a:t>
                      </a:r>
                      <a:endParaRPr lang="en-US" sz="2400" dirty="0"/>
                    </a:p>
                  </a:txBody>
                  <a:tcPr/>
                </a:tc>
                <a:tc>
                  <a:txBody>
                    <a:bodyPr/>
                    <a:lstStyle/>
                    <a:p>
                      <a:pPr algn="ctr"/>
                      <a:r>
                        <a:rPr lang="en-US" sz="2400" dirty="0" smtClean="0"/>
                        <a:t>DIEA Term</a:t>
                      </a:r>
                      <a:endParaRPr lang="en-US" sz="2400" dirty="0"/>
                    </a:p>
                  </a:txBody>
                  <a:tcPr/>
                </a:tc>
              </a:tr>
              <a:tr h="502920">
                <a:tc>
                  <a:txBody>
                    <a:bodyPr/>
                    <a:lstStyle/>
                    <a:p>
                      <a:r>
                        <a:rPr lang="en-US" sz="2000" dirty="0" smtClean="0"/>
                        <a:t>Activity</a:t>
                      </a:r>
                      <a:endParaRPr lang="en-US" sz="2000" dirty="0"/>
                    </a:p>
                  </a:txBody>
                  <a:tcPr/>
                </a:tc>
                <a:tc>
                  <a:txBody>
                    <a:bodyPr/>
                    <a:lstStyle/>
                    <a:p>
                      <a:r>
                        <a:rPr lang="en-US" sz="2000" dirty="0" smtClean="0"/>
                        <a:t>BPM Process Definition</a:t>
                      </a:r>
                      <a:endParaRPr lang="en-US" sz="2000" dirty="0"/>
                    </a:p>
                  </a:txBody>
                  <a:tcPr/>
                </a:tc>
                <a:tc>
                  <a:txBody>
                    <a:bodyPr/>
                    <a:lstStyle/>
                    <a:p>
                      <a:endParaRPr lang="en-US" sz="2000" dirty="0"/>
                    </a:p>
                  </a:txBody>
                  <a:tcPr/>
                </a:tc>
              </a:tr>
              <a:tr h="502920">
                <a:tc>
                  <a:txBody>
                    <a:bodyPr/>
                    <a:lstStyle/>
                    <a:p>
                      <a:r>
                        <a:rPr lang="en-US" sz="2000" dirty="0" smtClean="0"/>
                        <a:t>Activity</a:t>
                      </a:r>
                      <a:endParaRPr lang="en-US"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Operational Activity Definition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Operational Activity Definition</a:t>
                      </a:r>
                    </a:p>
                  </a:txBody>
                  <a:tcPr/>
                </a:tc>
              </a:tr>
              <a:tr h="502920">
                <a:tc>
                  <a:txBody>
                    <a:bodyPr/>
                    <a:lstStyle/>
                    <a:p>
                      <a:r>
                        <a:rPr lang="en-US" sz="2000" dirty="0" smtClean="0"/>
                        <a:t>Agreement</a:t>
                      </a:r>
                      <a:endParaRPr lang="en-US" sz="2000" dirty="0"/>
                    </a:p>
                  </a:txBody>
                  <a:tcPr/>
                </a:tc>
                <a:tc>
                  <a:txBody>
                    <a:bodyPr/>
                    <a:lstStyle/>
                    <a:p>
                      <a:r>
                        <a:rPr lang="en-US" sz="2000" dirty="0" smtClean="0"/>
                        <a:t>DFMIR/FFMIA Definition</a:t>
                      </a:r>
                      <a:endParaRPr lang="en-US" sz="2000" dirty="0"/>
                    </a:p>
                  </a:txBody>
                  <a:tcPr/>
                </a:tc>
                <a:tc>
                  <a:txBody>
                    <a:bodyPr/>
                    <a:lstStyle/>
                    <a:p>
                      <a:r>
                        <a:rPr lang="en-US" sz="2000" dirty="0" smtClean="0"/>
                        <a:t>DIEA Constraint</a:t>
                      </a:r>
                      <a:r>
                        <a:rPr lang="en-US" sz="2000" baseline="0" dirty="0" smtClean="0"/>
                        <a:t> Definition</a:t>
                      </a:r>
                      <a:endParaRPr lang="en-US" sz="2000" dirty="0"/>
                    </a:p>
                  </a:txBody>
                  <a:tcPr/>
                </a:tc>
              </a:tr>
              <a:tr h="5029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Agreement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LRP Source Definition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DIEA Constraint</a:t>
                      </a:r>
                      <a:r>
                        <a:rPr lang="en-US" sz="2000" baseline="0" dirty="0" smtClean="0"/>
                        <a:t> Definition</a:t>
                      </a:r>
                      <a:endParaRPr lang="en-US" sz="2000" dirty="0" smtClean="0"/>
                    </a:p>
                  </a:txBody>
                  <a:tcPr/>
                </a:tc>
              </a:tr>
              <a:tr h="502920">
                <a:tc>
                  <a:txBody>
                    <a:bodyPr/>
                    <a:lstStyle/>
                    <a:p>
                      <a:r>
                        <a:rPr lang="en-US" sz="2000" dirty="0" smtClean="0"/>
                        <a:t>Agreement/Rule</a:t>
                      </a:r>
                      <a:endParaRPr lang="en-US" sz="2000" dirty="0"/>
                    </a:p>
                  </a:txBody>
                  <a:tcPr/>
                </a:tc>
                <a:tc>
                  <a:txBody>
                    <a:bodyPr/>
                    <a:lstStyle/>
                    <a:p>
                      <a:r>
                        <a:rPr lang="en-US" sz="2000" dirty="0" smtClean="0"/>
                        <a:t>Business Rule Definition</a:t>
                      </a:r>
                      <a:endParaRPr lang="en-US" sz="2000" dirty="0"/>
                    </a:p>
                  </a:txBody>
                  <a:tcPr/>
                </a:tc>
                <a:tc>
                  <a:txBody>
                    <a:bodyPr/>
                    <a:lstStyle/>
                    <a:p>
                      <a:endParaRPr lang="en-US" sz="2000" dirty="0"/>
                    </a:p>
                  </a:txBody>
                  <a:tcPr/>
                </a:tc>
              </a:tr>
              <a:tr h="502920">
                <a:tc>
                  <a:txBody>
                    <a:bodyPr/>
                    <a:lstStyle/>
                    <a:p>
                      <a:r>
                        <a:rPr lang="en-US" sz="2000" dirty="0" smtClean="0"/>
                        <a:t>Data</a:t>
                      </a:r>
                      <a:endParaRPr lang="en-US" sz="2000" dirty="0"/>
                    </a:p>
                  </a:txBody>
                  <a:tcPr/>
                </a:tc>
                <a:tc>
                  <a:txBody>
                    <a:bodyPr/>
                    <a:lstStyle/>
                    <a:p>
                      <a:r>
                        <a:rPr lang="en-US" sz="2000" dirty="0" smtClean="0"/>
                        <a:t>ICOM Arrow Definition</a:t>
                      </a:r>
                      <a:endParaRPr lang="en-US" sz="2000" dirty="0"/>
                    </a:p>
                  </a:txBody>
                  <a:tcPr/>
                </a:tc>
                <a:tc>
                  <a:txBody>
                    <a:bodyPr/>
                    <a:lstStyle/>
                    <a:p>
                      <a:endParaRPr lang="en-US" sz="2000" dirty="0"/>
                    </a:p>
                  </a:txBody>
                  <a:tcPr/>
                </a:tc>
              </a:tr>
              <a:tr h="5029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Data</a:t>
                      </a:r>
                    </a:p>
                  </a:txBody>
                  <a:tcPr/>
                </a:tc>
                <a:tc>
                  <a:txBody>
                    <a:bodyPr/>
                    <a:lstStyle/>
                    <a:p>
                      <a:r>
                        <a:rPr lang="en-US" sz="2000" dirty="0" smtClean="0"/>
                        <a:t>Information Exchange Definition</a:t>
                      </a:r>
                      <a:endParaRPr lang="en-US" sz="2000" dirty="0"/>
                    </a:p>
                  </a:txBody>
                  <a:tcPr/>
                </a:tc>
                <a:tc>
                  <a:txBody>
                    <a:bodyPr/>
                    <a:lstStyle/>
                    <a:p>
                      <a:endParaRPr lang="en-US" sz="2000" dirty="0"/>
                    </a:p>
                  </a:txBody>
                  <a:tcPr/>
                </a:tc>
              </a:tr>
              <a:tr h="502920">
                <a:tc>
                  <a:txBody>
                    <a:bodyPr/>
                    <a:lstStyle/>
                    <a:p>
                      <a:r>
                        <a:rPr lang="en-US" sz="2000" dirty="0" smtClean="0"/>
                        <a:t>Service</a:t>
                      </a:r>
                      <a:endParaRPr lang="en-US" sz="2000" dirty="0"/>
                    </a:p>
                  </a:txBody>
                  <a:tcPr/>
                </a:tc>
                <a:tc>
                  <a:txBody>
                    <a:bodyPr/>
                    <a:lstStyle/>
                    <a:p>
                      <a:endParaRPr lang="en-US" sz="2000" dirty="0"/>
                    </a:p>
                  </a:txBody>
                  <a:tcPr/>
                </a:tc>
                <a:tc>
                  <a:txBody>
                    <a:bodyPr/>
                    <a:lstStyle/>
                    <a:p>
                      <a:r>
                        <a:rPr lang="en-US" sz="2000" dirty="0" smtClean="0"/>
                        <a:t>Mechanism</a:t>
                      </a:r>
                      <a:r>
                        <a:rPr lang="en-US" sz="2000" baseline="0" dirty="0" smtClean="0"/>
                        <a:t> Definition</a:t>
                      </a:r>
                      <a:endParaRPr lang="en-US" sz="2000" dirty="0"/>
                    </a:p>
                  </a:txBody>
                  <a:tcPr/>
                </a:tc>
              </a:tr>
            </a:tbl>
          </a:graphicData>
        </a:graphic>
      </p:graphicFrame>
      <p:sp>
        <p:nvSpPr>
          <p:cNvPr id="9260" name="Title 2"/>
          <p:cNvSpPr>
            <a:spLocks noGrp="1"/>
          </p:cNvSpPr>
          <p:nvPr>
            <p:ph type="title"/>
          </p:nvPr>
        </p:nvSpPr>
        <p:spPr/>
        <p:txBody>
          <a:bodyPr/>
          <a:lstStyle/>
          <a:p>
            <a:r>
              <a:t>Federation Pilot Mapping</a:t>
            </a:r>
          </a:p>
        </p:txBody>
      </p:sp>
      <p:sp>
        <p:nvSpPr>
          <p:cNvPr id="4" name="Slide Number Placeholder 3"/>
          <p:cNvSpPr>
            <a:spLocks noGrp="1"/>
          </p:cNvSpPr>
          <p:nvPr>
            <p:ph type="sldNum" sz="quarter" idx="11"/>
          </p:nvPr>
        </p:nvSpPr>
        <p:spPr/>
        <p:txBody>
          <a:bodyPr/>
          <a:lstStyle/>
          <a:p>
            <a:pPr>
              <a:defRPr/>
            </a:pPr>
            <a:fld id="{43ABCC90-1E44-48C8-8224-E6B1C9087E05}" type="slidenum">
              <a:rPr lang="en-US" smtClean="0"/>
              <a:pPr>
                <a:defRPr/>
              </a:pPr>
              <a:t>6</a:t>
            </a:fld>
            <a:endParaRPr lang="en-US" dirty="0"/>
          </a:p>
        </p:txBody>
      </p:sp>
      <p:sp>
        <p:nvSpPr>
          <p:cNvPr id="9262" name="TextBox 7"/>
          <p:cNvSpPr txBox="1">
            <a:spLocks noChangeArrowheads="1"/>
          </p:cNvSpPr>
          <p:nvPr/>
        </p:nvSpPr>
        <p:spPr bwMode="auto">
          <a:xfrm>
            <a:off x="228600" y="6172200"/>
            <a:ext cx="8610600" cy="369888"/>
          </a:xfrm>
          <a:prstGeom prst="rect">
            <a:avLst/>
          </a:prstGeom>
          <a:solidFill>
            <a:srgbClr val="F0F5BD"/>
          </a:solidFill>
          <a:ln w="9525">
            <a:noFill/>
            <a:miter lim="800000"/>
            <a:headEnd/>
            <a:tailEnd/>
          </a:ln>
        </p:spPr>
        <p:txBody>
          <a:bodyPr>
            <a:spAutoFit/>
          </a:bodyPr>
          <a:lstStyle/>
          <a:p>
            <a:pPr algn="ctr"/>
            <a:r>
              <a:rPr lang="en-US"/>
              <a:t>This is the foundation for the ontology that enables the federated/distributed query</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a:xfrm>
            <a:off x="228600" y="914400"/>
            <a:ext cx="8610600" cy="5105400"/>
          </a:xfrm>
        </p:spPr>
        <p:txBody>
          <a:bodyPr/>
          <a:lstStyle/>
          <a:p>
            <a:r>
              <a:rPr lang="en-US" sz="2800" dirty="0" smtClean="0"/>
              <a:t>Lessons Learned</a:t>
            </a:r>
          </a:p>
          <a:p>
            <a:pPr lvl="1"/>
            <a:r>
              <a:rPr lang="en-US" sz="2400" dirty="0" smtClean="0"/>
              <a:t>Same term w/different meanings emphasizes value of semantic mapping</a:t>
            </a:r>
          </a:p>
          <a:p>
            <a:pPr lvl="1"/>
            <a:r>
              <a:rPr lang="en-US" sz="2400" dirty="0" smtClean="0"/>
              <a:t>Still have to select appropriate processes and activities from BEA &amp; DIEA respectively but from a single interface</a:t>
            </a:r>
          </a:p>
          <a:p>
            <a:r>
              <a:rPr lang="en-US" sz="2800" dirty="0" smtClean="0"/>
              <a:t>Next Steps</a:t>
            </a:r>
          </a:p>
          <a:p>
            <a:pPr lvl="1"/>
            <a:r>
              <a:rPr lang="en-US" sz="2400" dirty="0" smtClean="0"/>
              <a:t>Complete 1</a:t>
            </a:r>
            <a:r>
              <a:rPr lang="en-US" sz="2400" baseline="30000" dirty="0" smtClean="0"/>
              <a:t>st</a:t>
            </a:r>
            <a:r>
              <a:rPr lang="en-US" sz="2400" dirty="0" smtClean="0"/>
              <a:t> iteration of pilot by end of January 2012</a:t>
            </a:r>
          </a:p>
          <a:p>
            <a:pPr lvl="1"/>
            <a:r>
              <a:rPr lang="en-US" sz="2400" dirty="0" smtClean="0"/>
              <a:t>Continue DCIO partnership to evolve pilot capabilities using Lessons Learned</a:t>
            </a:r>
          </a:p>
          <a:p>
            <a:pPr lvl="1"/>
            <a:r>
              <a:rPr lang="en-US" sz="2400" dirty="0" smtClean="0"/>
              <a:t>Reuse “real” business system solution architecture to expand pilot capabilities </a:t>
            </a:r>
          </a:p>
        </p:txBody>
      </p:sp>
      <p:sp>
        <p:nvSpPr>
          <p:cNvPr id="10243" name="Title 2"/>
          <p:cNvSpPr>
            <a:spLocks noGrp="1"/>
          </p:cNvSpPr>
          <p:nvPr>
            <p:ph type="title"/>
          </p:nvPr>
        </p:nvSpPr>
        <p:spPr/>
        <p:txBody>
          <a:bodyPr/>
          <a:lstStyle/>
          <a:p>
            <a:r>
              <a:t>Lessons Learned &amp; Next Steps</a:t>
            </a:r>
          </a:p>
        </p:txBody>
      </p:sp>
      <p:sp>
        <p:nvSpPr>
          <p:cNvPr id="4" name="Slide Number Placeholder 3"/>
          <p:cNvSpPr>
            <a:spLocks noGrp="1"/>
          </p:cNvSpPr>
          <p:nvPr>
            <p:ph type="sldNum" sz="quarter" idx="11"/>
          </p:nvPr>
        </p:nvSpPr>
        <p:spPr/>
        <p:txBody>
          <a:bodyPr/>
          <a:lstStyle/>
          <a:p>
            <a:pPr>
              <a:defRPr/>
            </a:pPr>
            <a:fld id="{C49EC2D2-1762-43BF-80D4-D46D8AD9B9C6}" type="slidenum">
              <a:rPr lang="en-US" smtClean="0"/>
              <a:pPr>
                <a:defRPr/>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t>DM2 Ontology Effort</a:t>
            </a:r>
          </a:p>
        </p:txBody>
      </p:sp>
      <p:sp>
        <p:nvSpPr>
          <p:cNvPr id="3" name="Content Placeholder 2"/>
          <p:cNvSpPr>
            <a:spLocks noGrp="1"/>
          </p:cNvSpPr>
          <p:nvPr>
            <p:ph idx="1"/>
          </p:nvPr>
        </p:nvSpPr>
        <p:spPr>
          <a:xfrm>
            <a:off x="247650" y="838200"/>
            <a:ext cx="8658225" cy="4835525"/>
          </a:xfrm>
        </p:spPr>
        <p:txBody>
          <a:bodyPr/>
          <a:lstStyle/>
          <a:p>
            <a:pPr>
              <a:defRPr/>
            </a:pPr>
            <a:r>
              <a:rPr lang="en-US" sz="2800" dirty="0" smtClean="0"/>
              <a:t>Progress to date</a:t>
            </a:r>
          </a:p>
          <a:p>
            <a:pPr lvl="1">
              <a:defRPr/>
            </a:pPr>
            <a:r>
              <a:rPr lang="en-US" sz="2400" dirty="0" smtClean="0"/>
              <a:t>Sponsored joint effort to develop DM2 Ontology </a:t>
            </a:r>
          </a:p>
          <a:p>
            <a:pPr lvl="1">
              <a:defRPr/>
            </a:pPr>
            <a:r>
              <a:rPr lang="en-US" sz="2400" dirty="0" smtClean="0"/>
              <a:t>Used OWL terminology for IDEAs foundation core concepts where OWL and IDEAs describe the same concepts </a:t>
            </a:r>
            <a:endParaRPr lang="en-US" sz="2000" dirty="0" smtClean="0"/>
          </a:p>
          <a:p>
            <a:pPr lvl="2">
              <a:defRPr/>
            </a:pPr>
            <a:r>
              <a:rPr lang="en-US" sz="1800" dirty="0" smtClean="0"/>
              <a:t>Specifically, leveraged similar concepts from the OWL language for creating Classes, Properties, and Individuals</a:t>
            </a:r>
          </a:p>
          <a:p>
            <a:pPr lvl="1">
              <a:defRPr/>
            </a:pPr>
            <a:r>
              <a:rPr lang="en-US" sz="2400" dirty="0" smtClean="0"/>
              <a:t>Started with Classes from the DM2 Conceptual Data Model (CDM) to create the initial top-level DM2 taxonomy</a:t>
            </a:r>
          </a:p>
          <a:p>
            <a:pPr lvl="1">
              <a:defRPr/>
            </a:pPr>
            <a:r>
              <a:rPr lang="en-US" sz="2400" dirty="0" smtClean="0"/>
              <a:t>Incorporated more detailed relationships and additional classes from the DM2 logical model into the DM2 ontology</a:t>
            </a:r>
          </a:p>
          <a:p>
            <a:pPr>
              <a:defRPr/>
            </a:pPr>
            <a:r>
              <a:rPr lang="en-US" sz="2800" dirty="0" smtClean="0"/>
              <a:t>Next Steps</a:t>
            </a:r>
          </a:p>
          <a:p>
            <a:pPr lvl="1">
              <a:defRPr/>
            </a:pPr>
            <a:r>
              <a:rPr lang="en-US" sz="2400" dirty="0" smtClean="0"/>
              <a:t>Refine per input from extended group of ontology experts</a:t>
            </a:r>
          </a:p>
          <a:p>
            <a:pPr lvl="1">
              <a:defRPr/>
            </a:pPr>
            <a:r>
              <a:rPr lang="en-US" sz="2400" dirty="0" smtClean="0"/>
              <a:t>Integrate lessons learned from Federation Pilot</a:t>
            </a:r>
          </a:p>
          <a:p>
            <a:pPr lvl="1">
              <a:defRPr/>
            </a:pPr>
            <a:r>
              <a:rPr lang="en-US" sz="2400" dirty="0" smtClean="0"/>
              <a:t>Continue DoD CIO collaboration and publish</a:t>
            </a:r>
            <a:endParaRPr lang="en-US" dirty="0" smtClean="0"/>
          </a:p>
          <a:p>
            <a:pPr marL="0" indent="0">
              <a:buFont typeface="Arial" pitchFamily="34" charset="0"/>
              <a:buNone/>
              <a:defRPr/>
            </a:pPr>
            <a:endParaRPr lang="en-US" sz="2800" dirty="0"/>
          </a:p>
        </p:txBody>
      </p:sp>
      <p:sp>
        <p:nvSpPr>
          <p:cNvPr id="6" name="Slide Number Placeholder 3"/>
          <p:cNvSpPr>
            <a:spLocks noGrp="1"/>
          </p:cNvSpPr>
          <p:nvPr>
            <p:ph type="sldNum" sz="quarter" idx="11"/>
          </p:nvPr>
        </p:nvSpPr>
        <p:spPr/>
        <p:txBody>
          <a:bodyPr/>
          <a:lstStyle/>
          <a:p>
            <a:pPr>
              <a:defRPr/>
            </a:pPr>
            <a:fld id="{85A8CBAF-FCE9-4A15-8D41-F42A3250501C}" type="slidenum">
              <a:rPr lang="en-US" smtClean="0"/>
              <a:pPr>
                <a:defRPr/>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en-US" sz="4800" dirty="0" smtClean="0"/>
          </a:p>
          <a:p>
            <a:pPr>
              <a:buNone/>
            </a:pPr>
            <a:endParaRPr lang="en-US" sz="4800" dirty="0" smtClean="0"/>
          </a:p>
          <a:p>
            <a:pPr algn="ctr">
              <a:buNone/>
            </a:pPr>
            <a:r>
              <a:rPr lang="en-US" sz="4800" dirty="0" smtClean="0"/>
              <a:t>Backup Slides</a:t>
            </a:r>
            <a:endParaRPr lang="en-US" sz="4800" dirty="0"/>
          </a:p>
        </p:txBody>
      </p:sp>
      <p:sp>
        <p:nvSpPr>
          <p:cNvPr id="3" name="Title 2"/>
          <p:cNvSpPr>
            <a:spLocks noGrp="1"/>
          </p:cNvSpPr>
          <p:nvPr>
            <p:ph type="title"/>
          </p:nvPr>
        </p:nvSpPr>
        <p:spPr/>
        <p:txBody>
          <a:bodyPr/>
          <a:lstStyle/>
          <a:p>
            <a:endParaRPr lang="en-US"/>
          </a:p>
        </p:txBody>
      </p:sp>
      <p:sp>
        <p:nvSpPr>
          <p:cNvPr id="4" name="Slide Number Placeholder 3"/>
          <p:cNvSpPr>
            <a:spLocks noGrp="1"/>
          </p:cNvSpPr>
          <p:nvPr>
            <p:ph type="sldNum" sz="quarter" idx="11"/>
          </p:nvPr>
        </p:nvSpPr>
        <p:spPr/>
        <p:txBody>
          <a:bodyPr/>
          <a:lstStyle/>
          <a:p>
            <a:pPr>
              <a:defRPr/>
            </a:pPr>
            <a:fld id="{F045D270-592E-469E-8187-202FAD8DDCA2}" type="slidenum">
              <a:rPr lang="en-US" smtClean="0"/>
              <a:pPr>
                <a:defRPr/>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3549</TotalTime>
  <Words>565</Words>
  <Application>Microsoft Office PowerPoint</Application>
  <PresentationFormat>On-screen Show (4:3)</PresentationFormat>
  <Paragraphs>156</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Agenda</vt:lpstr>
      <vt:lpstr>    Federated Enterprise Architecture Vision</vt:lpstr>
      <vt:lpstr>Pilot Objectives and Use case</vt:lpstr>
      <vt:lpstr>Federation Pilot Environment</vt:lpstr>
      <vt:lpstr>Federation Pilot Mapping</vt:lpstr>
      <vt:lpstr>Lessons Learned &amp; Next Steps</vt:lpstr>
      <vt:lpstr>DM2 Ontology Effort</vt:lpstr>
      <vt:lpstr>Slide 9</vt:lpstr>
      <vt:lpstr>Federation Key Issues</vt:lpstr>
    </vt:vector>
  </TitlesOfParts>
  <Company>BTA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Cahill, Brigid (Contractor)</dc:creator>
  <cp:lastModifiedBy>Shelton Lee</cp:lastModifiedBy>
  <cp:revision>253</cp:revision>
  <cp:lastPrinted>2011-10-25T12:12:01Z</cp:lastPrinted>
  <dcterms:created xsi:type="dcterms:W3CDTF">2011-03-14T13:34:34Z</dcterms:created>
  <dcterms:modified xsi:type="dcterms:W3CDTF">2012-01-04T21:31:01Z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 Author">
    <vt:lpwstr>ACCT04\lees9</vt:lpwstr>
  </property>
  <property fmtid="{D5CDD505-2E9C-101B-9397-08002B2CF9AE}" pid="3" name="Document Sensitivity">
    <vt:lpwstr>1</vt:lpwstr>
  </property>
  <property fmtid="{D5CDD505-2E9C-101B-9397-08002B2CF9AE}" pid="4" name="ThirdParty">
    <vt:lpwstr/>
  </property>
  <property fmtid="{D5CDD505-2E9C-101B-9397-08002B2CF9AE}" pid="5" name="OCI Restriction">
    <vt:bool>false</vt:bool>
  </property>
  <property fmtid="{D5CDD505-2E9C-101B-9397-08002B2CF9AE}" pid="6" name="OCI Additional Info">
    <vt:lpwstr/>
  </property>
  <property fmtid="{D5CDD505-2E9C-101B-9397-08002B2CF9AE}" pid="7" name="Allow Header Overwrite">
    <vt:bool>false</vt:bool>
  </property>
  <property fmtid="{D5CDD505-2E9C-101B-9397-08002B2CF9AE}" pid="8" name="Allow Footer Overwrite">
    <vt:bool>false</vt:bool>
  </property>
  <property fmtid="{D5CDD505-2E9C-101B-9397-08002B2CF9AE}" pid="9" name="Multiple Selected">
    <vt:lpwstr>-1</vt:lpwstr>
  </property>
  <property fmtid="{D5CDD505-2E9C-101B-9397-08002B2CF9AE}" pid="10" name="SIPLongWording">
    <vt:lpwstr/>
  </property>
</Properties>
</file>