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4"/>
    <p:sldMasterId id="2147483839" r:id="rId5"/>
    <p:sldMasterId id="2147483861" r:id="rId6"/>
    <p:sldMasterId id="2147483849" r:id="rId7"/>
    <p:sldMasterId id="2147483859" r:id="rId8"/>
    <p:sldMasterId id="2147483813" r:id="rId9"/>
  </p:sldMasterIdLst>
  <p:notesMasterIdLst>
    <p:notesMasterId r:id="rId20"/>
  </p:notesMasterIdLst>
  <p:handoutMasterIdLst>
    <p:handoutMasterId r:id="rId21"/>
  </p:handoutMasterIdLst>
  <p:sldIdLst>
    <p:sldId id="256" r:id="rId10"/>
    <p:sldId id="278" r:id="rId11"/>
    <p:sldId id="270" r:id="rId12"/>
    <p:sldId id="274" r:id="rId13"/>
    <p:sldId id="273" r:id="rId14"/>
    <p:sldId id="272" r:id="rId15"/>
    <p:sldId id="264" r:id="rId16"/>
    <p:sldId id="277" r:id="rId17"/>
    <p:sldId id="276" r:id="rId18"/>
    <p:sldId id="271" r:id="rId19"/>
  </p:sldIdLst>
  <p:sldSz cx="9144000" cy="6858000" type="screen4x3"/>
  <p:notesSz cx="9232900" cy="6934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1C295B"/>
    <a:srgbClr val="9CA9C8"/>
    <a:srgbClr val="D3D3D3"/>
    <a:srgbClr val="B9C2D8"/>
    <a:srgbClr val="CCD2E2"/>
    <a:srgbClr val="990000"/>
    <a:srgbClr val="CCCC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888" autoAdjust="0"/>
    <p:restoredTop sz="92485" autoAdjust="0"/>
  </p:normalViewPr>
  <p:slideViewPr>
    <p:cSldViewPr snapToGrid="0" showGuides="1">
      <p:cViewPr varScale="1">
        <p:scale>
          <a:sx n="64" d="100"/>
          <a:sy n="64" d="100"/>
        </p:scale>
        <p:origin x="-990" y="-96"/>
      </p:cViewPr>
      <p:guideLst>
        <p:guide orient="horz" pos="135"/>
        <p:guide pos="2874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2778" y="-744"/>
      </p:cViewPr>
      <p:guideLst>
        <p:guide orient="horz" pos="2185"/>
        <p:guide pos="29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535988" y="6669088"/>
            <a:ext cx="6064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023" tIns="45511" rIns="91023" bIns="45511">
            <a:spAutoFit/>
          </a:bodyPr>
          <a:lstStyle/>
          <a:p>
            <a:pPr algn="ctr" defTabSz="909638" eaLnBrk="0" hangingPunct="0">
              <a:spcBef>
                <a:spcPct val="50000"/>
              </a:spcBef>
              <a:defRPr/>
            </a:pPr>
            <a:fld id="{8B18970B-E479-4D8A-81AA-1C5F8236C0FE}" type="slidenum">
              <a:rPr lang="en-US" sz="1200" b="0">
                <a:solidFill>
                  <a:schemeClr val="tx1"/>
                </a:solidFill>
                <a:ea typeface="+mn-ea"/>
              </a:rPr>
              <a:pPr algn="ctr" defTabSz="909638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0">
              <a:solidFill>
                <a:schemeClr val="tx1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1900" y="1804988"/>
            <a:ext cx="6769100" cy="461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75" tIns="45377" rIns="92375" bIns="45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90925" y="142875"/>
            <a:ext cx="2057400" cy="1543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35988" y="6669088"/>
            <a:ext cx="6064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023" tIns="45511" rIns="91023" bIns="45511">
            <a:spAutoFit/>
          </a:bodyPr>
          <a:lstStyle/>
          <a:p>
            <a:pPr algn="ctr" defTabSz="909638" eaLnBrk="0" hangingPunct="0">
              <a:spcBef>
                <a:spcPct val="50000"/>
              </a:spcBef>
              <a:defRPr/>
            </a:pPr>
            <a:fld id="{06CF54E3-2E5F-46E2-9A99-9B21DDE955E8}" type="slidenum">
              <a:rPr lang="en-US" sz="1200" b="0">
                <a:solidFill>
                  <a:schemeClr val="tx1"/>
                </a:solidFill>
                <a:ea typeface="+mn-ea"/>
              </a:rPr>
              <a:pPr algn="ctr" defTabSz="909638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1287463" y="3795713"/>
            <a:ext cx="6559550" cy="573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15000"/>
              </a:spcBef>
              <a:buSzPct val="100000"/>
              <a:defRPr/>
            </a:pPr>
            <a:r>
              <a:rPr lang="en-US" dirty="0">
                <a:solidFill>
                  <a:srgbClr val="C00000"/>
                </a:solidFill>
              </a:rPr>
              <a:t>FY2009 New data coming January 2011</a:t>
            </a:r>
          </a:p>
          <a:p>
            <a:pPr algn="ctr" eaLnBrk="0" hangingPunct="0">
              <a:lnSpc>
                <a:spcPct val="90000"/>
              </a:lnSpc>
              <a:spcBef>
                <a:spcPct val="15000"/>
              </a:spcBef>
              <a:buSzPct val="100000"/>
              <a:defRPr/>
            </a:pPr>
            <a:r>
              <a:rPr lang="en-US" dirty="0">
                <a:solidFill>
                  <a:srgbClr val="C00000"/>
                </a:solidFill>
              </a:rPr>
              <a:t>Source: NAE NAVAIR Current Readiness Performance Agreement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5425" indent="-225425" algn="l" rtl="0" eaLnBrk="0" fontAlgn="base" hangingPunct="0">
      <a:spcBef>
        <a:spcPct val="30000"/>
      </a:spcBef>
      <a:spcAft>
        <a:spcPct val="0"/>
      </a:spcAft>
      <a:buChar char="•"/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569913" indent="-169863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indent="-230188" algn="l" rtl="0" eaLnBrk="0" fontAlgn="base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58888" indent="-230188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03375" indent="-230188" algn="l" rtl="0" eaLnBrk="0" fontAlgn="base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Brief title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49A4-CB83-48AF-945C-88EDDF91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17515" y="513080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 b="1" dirty="0" smtClean="0">
                <a:latin typeface="Arial Narrow" pitchFamily="34" charset="0"/>
              </a:rPr>
              <a:t>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17515" y="4978400"/>
            <a:ext cx="223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i="1" dirty="0" smtClean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b="1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17515" y="5679440"/>
            <a:ext cx="184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  <a:endParaRPr lang="en-US" sz="1000" b="1" i="1" dirty="0">
              <a:solidFill>
                <a:srgbClr val="1C295B"/>
              </a:solidFill>
              <a:latin typeface="Arial Narrow" pitchFamily="34" charset="0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517515" y="583184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 b="1" dirty="0" smtClean="0">
                <a:latin typeface="Arial Narrow" pitchFamily="34" charset="0"/>
              </a:rPr>
              <a:t>Name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7324725" y="4734559"/>
            <a:ext cx="1250950" cy="223203"/>
          </a:xfrm>
          <a:prstGeom prst="rect">
            <a:avLst/>
          </a:prstGeom>
        </p:spPr>
        <p:txBody>
          <a:bodyPr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 sz="1100" b="1" i="1" dirty="0" smtClean="0">
                <a:latin typeface="+mn-lt"/>
              </a:rPr>
              <a:t>Day Month Year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5517515" y="543560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 sz="900" b="1" dirty="0" smtClean="0">
                <a:latin typeface="+mj-lt"/>
              </a:rPr>
              <a:t>Title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5517515" y="613664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 sz="900" b="1" dirty="0" smtClean="0">
                <a:latin typeface="+mj-lt"/>
              </a:rPr>
              <a:t>Title</a:t>
            </a:r>
            <a:endParaRPr lang="en-US" dirty="0"/>
          </a:p>
        </p:txBody>
      </p:sp>
      <p:sp>
        <p:nvSpPr>
          <p:cNvPr id="13" name="Line 10"/>
          <p:cNvSpPr>
            <a:spLocks noChangeShapeType="1"/>
          </p:cNvSpPr>
          <p:nvPr userDrawn="1"/>
        </p:nvSpPr>
        <p:spPr bwMode="auto">
          <a:xfrm rot="5400000" flipH="1" flipV="1">
            <a:off x="6985794" y="34551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 rot="5400000" flipH="1" flipV="1">
            <a:off x="6985794" y="49156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4320"/>
            <a:ext cx="2895600" cy="233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5675" y="6624320"/>
            <a:ext cx="2133600" cy="233680"/>
          </a:xfrm>
          <a:prstGeom prst="rect">
            <a:avLst/>
          </a:prstGeom>
        </p:spPr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392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392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624320"/>
            <a:ext cx="2895600" cy="233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95675" y="6624320"/>
            <a:ext cx="2133600" cy="233680"/>
          </a:xfrm>
          <a:prstGeom prst="rect">
            <a:avLst/>
          </a:prstGeom>
        </p:spPr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35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3040"/>
            <a:ext cx="4040188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035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63040"/>
            <a:ext cx="4041775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624320"/>
            <a:ext cx="2895600" cy="233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495675" y="6624320"/>
            <a:ext cx="2133600" cy="233680"/>
          </a:xfrm>
          <a:prstGeom prst="rect">
            <a:avLst/>
          </a:prstGeom>
        </p:spPr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24320"/>
            <a:ext cx="2895600" cy="233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5675" y="6624320"/>
            <a:ext cx="2133600" cy="233680"/>
          </a:xfrm>
          <a:prstGeom prst="rect">
            <a:avLst/>
          </a:prstGeom>
        </p:spPr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4320"/>
            <a:ext cx="2895600" cy="233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5675" y="6624320"/>
            <a:ext cx="2133600" cy="233680"/>
          </a:xfrm>
          <a:prstGeom prst="rect">
            <a:avLst/>
          </a:prstGeom>
        </p:spPr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624320"/>
            <a:ext cx="2895600" cy="233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95675" y="6624320"/>
            <a:ext cx="2133600" cy="233680"/>
          </a:xfrm>
          <a:prstGeom prst="rect">
            <a:avLst/>
          </a:prstGeom>
        </p:spPr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624320"/>
            <a:ext cx="2895600" cy="233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95675" y="6624320"/>
            <a:ext cx="2133600" cy="233680"/>
          </a:xfrm>
          <a:prstGeom prst="rect">
            <a:avLst/>
          </a:prstGeom>
        </p:spPr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392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392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35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3040"/>
            <a:ext cx="4040188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035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63040"/>
            <a:ext cx="4041775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104A-6542-48F3-AE7F-8CC2CBFDD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4044A7-9D72-4756-BB37-ADB10B868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819" y="2450828"/>
            <a:ext cx="9016180" cy="814886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Transition title slide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0"/>
            <a:ext cx="8229600" cy="50898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0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0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727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6560"/>
            <a:ext cx="4040188" cy="4439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727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86560"/>
            <a:ext cx="4041775" cy="4439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1C295B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4771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938"/>
            <a:ext cx="3008313" cy="43897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3279"/>
            <a:ext cx="5486400" cy="38842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392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392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35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3040"/>
            <a:ext cx="4040188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035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63040"/>
            <a:ext cx="4041775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 NAVAIR Brief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34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Wave_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48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 descr="Rope_from_illthi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70275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Rope_from_illthi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38625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508375" y="6594475"/>
            <a:ext cx="2133600" cy="26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0000"/>
              </a:lnSpc>
              <a:spcBef>
                <a:spcPct val="15000"/>
              </a:spcBef>
              <a:buSzPct val="100000"/>
              <a:defRPr sz="1400">
                <a:solidFill>
                  <a:srgbClr val="CCD2E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4D5BE8C-2657-4567-B17B-739472F0E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457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540125"/>
            <a:ext cx="82296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224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34" name="Picture 10" descr="NAVAIR_Logo-Blue_depth_1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5750" y="6657975"/>
            <a:ext cx="1238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AVAIR-Seal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132" y="214313"/>
            <a:ext cx="2982686" cy="2982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transition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1C22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71120"/>
            <a:ext cx="8229600" cy="568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3920"/>
            <a:ext cx="8229600" cy="524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4320"/>
            <a:ext cx="2895600" cy="233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File: NAVAIR Brief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5675" y="6624320"/>
            <a:ext cx="2133600" cy="233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VAIR_Logo-Blue_depth_1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5750" y="6657975"/>
            <a:ext cx="1238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AVAIR-Sea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94657" cy="7946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C295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71120"/>
            <a:ext cx="8229600" cy="568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3920"/>
            <a:ext cx="8229600" cy="524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NAVAIR-Se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794657" cy="794657"/>
          </a:xfrm>
          <a:prstGeom prst="rect">
            <a:avLst/>
          </a:prstGeom>
        </p:spPr>
      </p:pic>
      <p:pic>
        <p:nvPicPr>
          <p:cNvPr id="9" name="Picture 2" descr="Wave_Bottom_v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5913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Rope_from_illthin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51510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AVAIR_logo_Whi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48599" y="6654661"/>
            <a:ext cx="1170821" cy="203339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08445"/>
            <a:ext cx="2895600" cy="2495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File: NAVAIR Brief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5675" y="6604000"/>
            <a:ext cx="21336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31DD5F9-5096-4F70-81A1-62488CA6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C295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71120"/>
            <a:ext cx="8229600" cy="568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3920"/>
            <a:ext cx="8229600" cy="524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4320"/>
            <a:ext cx="2895600" cy="233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File: NAVAIR Brief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5675" y="6614160"/>
            <a:ext cx="2133600" cy="243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114B-E2B2-4115-9F42-B354EA0B16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VAIR_Logo-Blue_depth_1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5750" y="6657975"/>
            <a:ext cx="1238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C295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C295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ave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4275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4320"/>
            <a:ext cx="2895600" cy="233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File: NAVAIR Brief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5675" y="6624320"/>
            <a:ext cx="2133600" cy="233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A9C8"/>
                </a:solidFill>
              </a:defRPr>
            </a:lvl1pPr>
          </a:lstStyle>
          <a:p>
            <a:fld id="{EE4044A7-9D72-4756-BB37-ADB10B868E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1" descr="Rope_from_illth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9236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Rope_from_illth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6071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NAVAIR_Logo-Blue_depth_1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750" y="6657975"/>
            <a:ext cx="1238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AVAIR-Se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17914"/>
            <a:ext cx="2231571" cy="2231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ave_Bottom_v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5913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Wave_v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Rope_from_illthin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7151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Rope_from_illthin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51510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AVAIR_logo_Whi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48599" y="6654661"/>
            <a:ext cx="1170821" cy="203339"/>
          </a:xfrm>
          <a:prstGeom prst="rect">
            <a:avLst/>
          </a:prstGeom>
        </p:spPr>
      </p:pic>
      <p:pic>
        <p:nvPicPr>
          <p:cNvPr id="12" name="Picture 11" descr="NAVAIR-Sea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36172" cy="9361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5520"/>
            <a:ext cx="8229600" cy="514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Main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08445"/>
            <a:ext cx="2895600" cy="2495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File: NAVAIR Brief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5675" y="6604000"/>
            <a:ext cx="21336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31DD5F9-5096-4F70-81A1-62488CA6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NAVAIR Enterprise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B849A4-CB83-48AF-945C-88EDDF9113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Executive Business Process Council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Dan Slick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12-Dec-11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NAVAIR Deputy CIO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Rectangle 272"/>
          <p:cNvSpPr>
            <a:spLocks noChangeArrowheads="1"/>
          </p:cNvSpPr>
          <p:nvPr/>
        </p:nvSpPr>
        <p:spPr bwMode="auto">
          <a:xfrm>
            <a:off x="0" y="2895600"/>
            <a:ext cx="9144000" cy="2336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19" name="Rectangle 271"/>
          <p:cNvSpPr>
            <a:spLocks noChangeArrowheads="1"/>
          </p:cNvSpPr>
          <p:nvPr/>
        </p:nvSpPr>
        <p:spPr bwMode="auto">
          <a:xfrm>
            <a:off x="0" y="1085850"/>
            <a:ext cx="9144000" cy="1833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3850" y="1670050"/>
            <a:ext cx="989013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327025" y="2146300"/>
            <a:ext cx="512763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835025" y="2146300"/>
            <a:ext cx="482600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29" name="Text Box 81"/>
          <p:cNvSpPr txBox="1">
            <a:spLocks noChangeArrowheads="1"/>
          </p:cNvSpPr>
          <p:nvPr/>
        </p:nvSpPr>
        <p:spPr bwMode="auto">
          <a:xfrm>
            <a:off x="380600" y="1663700"/>
            <a:ext cx="87075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0">
                <a:solidFill>
                  <a:schemeClr val="tx1"/>
                </a:solidFill>
              </a:rPr>
              <a:t>Develop</a:t>
            </a:r>
          </a:p>
          <a:p>
            <a:pPr algn="ctr"/>
            <a:r>
              <a:rPr lang="en-US" sz="900" b="0">
                <a:solidFill>
                  <a:schemeClr val="tx1"/>
                </a:solidFill>
              </a:rPr>
              <a:t>Statement of </a:t>
            </a:r>
          </a:p>
          <a:p>
            <a:pPr algn="ctr"/>
            <a:r>
              <a:rPr lang="en-US" sz="900" b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2131" name="Rectangle 83"/>
          <p:cNvSpPr>
            <a:spLocks noChangeArrowheads="1"/>
          </p:cNvSpPr>
          <p:nvPr/>
        </p:nvSpPr>
        <p:spPr bwMode="auto">
          <a:xfrm>
            <a:off x="1758950" y="3441700"/>
            <a:ext cx="989013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>
            <a:off x="1938338" y="4038600"/>
            <a:ext cx="7937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>
            <a:off x="2079625" y="4038600"/>
            <a:ext cx="7938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34" name="Line 86"/>
          <p:cNvSpPr>
            <a:spLocks noChangeShapeType="1"/>
          </p:cNvSpPr>
          <p:nvPr/>
        </p:nvSpPr>
        <p:spPr bwMode="auto">
          <a:xfrm>
            <a:off x="2220913" y="4038600"/>
            <a:ext cx="15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>
            <a:off x="2359025" y="40386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39" name="Line 91"/>
          <p:cNvSpPr>
            <a:spLocks noChangeShapeType="1"/>
          </p:cNvSpPr>
          <p:nvPr/>
        </p:nvSpPr>
        <p:spPr bwMode="auto">
          <a:xfrm>
            <a:off x="2105025" y="3233738"/>
            <a:ext cx="31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>
            <a:off x="1931988" y="3087688"/>
            <a:ext cx="793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1762125" y="3917950"/>
            <a:ext cx="512763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43" name="Rectangle 95"/>
          <p:cNvSpPr>
            <a:spLocks noChangeArrowheads="1"/>
          </p:cNvSpPr>
          <p:nvPr/>
        </p:nvSpPr>
        <p:spPr bwMode="auto">
          <a:xfrm>
            <a:off x="2270125" y="3917950"/>
            <a:ext cx="482600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44" name="Text Box 96"/>
          <p:cNvSpPr txBox="1">
            <a:spLocks noChangeArrowheads="1"/>
          </p:cNvSpPr>
          <p:nvPr/>
        </p:nvSpPr>
        <p:spPr bwMode="auto">
          <a:xfrm>
            <a:off x="1700283" y="3435350"/>
            <a:ext cx="110158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0">
                <a:solidFill>
                  <a:schemeClr val="tx1"/>
                </a:solidFill>
              </a:rPr>
              <a:t>Contracts reviews</a:t>
            </a:r>
          </a:p>
          <a:p>
            <a:pPr algn="ctr"/>
            <a:r>
              <a:rPr lang="en-US" sz="900" b="0">
                <a:solidFill>
                  <a:schemeClr val="tx1"/>
                </a:solidFill>
              </a:rPr>
              <a:t>Statement of </a:t>
            </a:r>
          </a:p>
          <a:p>
            <a:pPr algn="ctr"/>
            <a:r>
              <a:rPr lang="en-US" sz="900" b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1816100" y="1670050"/>
            <a:ext cx="989013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56" name="Rectangle 108"/>
          <p:cNvSpPr>
            <a:spLocks noChangeArrowheads="1"/>
          </p:cNvSpPr>
          <p:nvPr/>
        </p:nvSpPr>
        <p:spPr bwMode="auto">
          <a:xfrm>
            <a:off x="1819275" y="2146300"/>
            <a:ext cx="512763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2327275" y="2146300"/>
            <a:ext cx="482600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58" name="Text Box 110"/>
          <p:cNvSpPr txBox="1">
            <a:spLocks noChangeArrowheads="1"/>
          </p:cNvSpPr>
          <p:nvPr/>
        </p:nvSpPr>
        <p:spPr bwMode="auto">
          <a:xfrm>
            <a:off x="1746197" y="1663700"/>
            <a:ext cx="1127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0">
                <a:solidFill>
                  <a:schemeClr val="tx1"/>
                </a:solidFill>
              </a:rPr>
              <a:t>Develop</a:t>
            </a:r>
          </a:p>
          <a:p>
            <a:pPr algn="ctr"/>
            <a:r>
              <a:rPr lang="en-US" sz="900" b="0">
                <a:solidFill>
                  <a:schemeClr val="tx1"/>
                </a:solidFill>
              </a:rPr>
              <a:t>Evaluation Criteria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3027363" y="3530600"/>
            <a:ext cx="381000" cy="406400"/>
            <a:chOff x="1944" y="1596"/>
            <a:chExt cx="240" cy="256"/>
          </a:xfrm>
        </p:grpSpPr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1944" y="1596"/>
              <a:ext cx="240" cy="256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1944" y="1596"/>
              <a:ext cx="56" cy="256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chemeClr val="tx1"/>
                </a:solidFill>
              </a:endParaRPr>
            </a:p>
          </p:txBody>
        </p:sp>
      </p:grpSp>
      <p:sp>
        <p:nvSpPr>
          <p:cNvPr id="2161" name="Text Box 113"/>
          <p:cNvSpPr txBox="1">
            <a:spLocks noChangeArrowheads="1"/>
          </p:cNvSpPr>
          <p:nvPr/>
        </p:nvSpPr>
        <p:spPr bwMode="auto">
          <a:xfrm>
            <a:off x="376238" y="2097088"/>
            <a:ext cx="412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tx1"/>
                </a:solidFill>
              </a:rPr>
              <a:t>2.1.1</a:t>
            </a:r>
          </a:p>
        </p:txBody>
      </p:sp>
      <p:sp>
        <p:nvSpPr>
          <p:cNvPr id="2162" name="Text Box 114"/>
          <p:cNvSpPr txBox="1">
            <a:spLocks noChangeArrowheads="1"/>
          </p:cNvSpPr>
          <p:nvPr/>
        </p:nvSpPr>
        <p:spPr bwMode="auto">
          <a:xfrm>
            <a:off x="1874838" y="2103438"/>
            <a:ext cx="412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tx1"/>
                </a:solidFill>
              </a:rPr>
              <a:t>2.1.2</a:t>
            </a:r>
          </a:p>
        </p:txBody>
      </p:sp>
      <p:sp>
        <p:nvSpPr>
          <p:cNvPr id="2163" name="Text Box 115"/>
          <p:cNvSpPr txBox="1">
            <a:spLocks noChangeArrowheads="1"/>
          </p:cNvSpPr>
          <p:nvPr/>
        </p:nvSpPr>
        <p:spPr bwMode="auto">
          <a:xfrm>
            <a:off x="1817688" y="3875088"/>
            <a:ext cx="412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tx1"/>
                </a:solidFill>
              </a:rPr>
              <a:t>2.2.1</a:t>
            </a:r>
          </a:p>
        </p:txBody>
      </p:sp>
      <p:cxnSp>
        <p:nvCxnSpPr>
          <p:cNvPr id="2164" name="AutoShape 116"/>
          <p:cNvCxnSpPr>
            <a:cxnSpLocks noChangeShapeType="1"/>
            <a:stCxn id="2052" idx="3"/>
            <a:endCxn id="2145" idx="1"/>
          </p:cNvCxnSpPr>
          <p:nvPr/>
        </p:nvCxnSpPr>
        <p:spPr bwMode="auto">
          <a:xfrm>
            <a:off x="1312863" y="1968500"/>
            <a:ext cx="5032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65" name="Line 117"/>
          <p:cNvSpPr>
            <a:spLocks noChangeShapeType="1"/>
          </p:cNvSpPr>
          <p:nvPr/>
        </p:nvSpPr>
        <p:spPr bwMode="auto">
          <a:xfrm>
            <a:off x="1312863" y="2070100"/>
            <a:ext cx="13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67" name="Line 119"/>
          <p:cNvSpPr>
            <a:spLocks noChangeShapeType="1"/>
          </p:cNvSpPr>
          <p:nvPr/>
        </p:nvSpPr>
        <p:spPr bwMode="auto">
          <a:xfrm>
            <a:off x="1446213" y="2070100"/>
            <a:ext cx="0" cy="164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68" name="Line 120"/>
          <p:cNvSpPr>
            <a:spLocks noChangeShapeType="1"/>
          </p:cNvSpPr>
          <p:nvPr/>
        </p:nvSpPr>
        <p:spPr bwMode="auto">
          <a:xfrm>
            <a:off x="1446213" y="37211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69" name="Text Box 121"/>
          <p:cNvSpPr txBox="1">
            <a:spLocks noChangeArrowheads="1"/>
          </p:cNvSpPr>
          <p:nvPr/>
        </p:nvSpPr>
        <p:spPr bwMode="auto">
          <a:xfrm>
            <a:off x="1811338" y="2908300"/>
            <a:ext cx="5950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Skill:Level I</a:t>
            </a:r>
          </a:p>
          <a:p>
            <a:r>
              <a:rPr lang="en-US" sz="500" b="0">
                <a:solidFill>
                  <a:schemeClr val="tx1"/>
                </a:solidFill>
              </a:rPr>
              <a:t>Contracts Cert</a:t>
            </a:r>
          </a:p>
        </p:txBody>
      </p:sp>
      <p:sp>
        <p:nvSpPr>
          <p:cNvPr id="2170" name="Text Box 122"/>
          <p:cNvSpPr txBox="1">
            <a:spLocks noChangeArrowheads="1"/>
          </p:cNvSpPr>
          <p:nvPr/>
        </p:nvSpPr>
        <p:spPr bwMode="auto">
          <a:xfrm>
            <a:off x="1912938" y="3092450"/>
            <a:ext cx="41549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1.3 MHr</a:t>
            </a:r>
          </a:p>
        </p:txBody>
      </p:sp>
      <p:sp>
        <p:nvSpPr>
          <p:cNvPr id="2171" name="Text Box 123"/>
          <p:cNvSpPr txBox="1">
            <a:spLocks noChangeArrowheads="1"/>
          </p:cNvSpPr>
          <p:nvPr/>
        </p:nvSpPr>
        <p:spPr bwMode="auto">
          <a:xfrm>
            <a:off x="1741488" y="46736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Desktop</a:t>
            </a:r>
          </a:p>
          <a:p>
            <a:r>
              <a:rPr lang="en-US" sz="500" b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173" name="Text Box 125"/>
          <p:cNvSpPr txBox="1">
            <a:spLocks noChangeArrowheads="1"/>
          </p:cNvSpPr>
          <p:nvPr/>
        </p:nvSpPr>
        <p:spPr bwMode="auto">
          <a:xfrm>
            <a:off x="2090738" y="4470400"/>
            <a:ext cx="460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SPS V3.2</a:t>
            </a:r>
          </a:p>
        </p:txBody>
      </p:sp>
      <p:sp>
        <p:nvSpPr>
          <p:cNvPr id="2174" name="Text Box 126"/>
          <p:cNvSpPr txBox="1">
            <a:spLocks noChangeArrowheads="1"/>
          </p:cNvSpPr>
          <p:nvPr/>
        </p:nvSpPr>
        <p:spPr bwMode="auto">
          <a:xfrm>
            <a:off x="2268538" y="4229100"/>
            <a:ext cx="6735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NIPRnet Access</a:t>
            </a:r>
          </a:p>
        </p:txBody>
      </p:sp>
      <p:sp>
        <p:nvSpPr>
          <p:cNvPr id="2185" name="Text Box 137"/>
          <p:cNvSpPr txBox="1">
            <a:spLocks noChangeArrowheads="1"/>
          </p:cNvSpPr>
          <p:nvPr/>
        </p:nvSpPr>
        <p:spPr bwMode="auto">
          <a:xfrm>
            <a:off x="1963738" y="4572000"/>
            <a:ext cx="8098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MS Office Suite 2003</a:t>
            </a:r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669925" y="1455738"/>
            <a:ext cx="31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>
            <a:off x="496888" y="1309688"/>
            <a:ext cx="793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88" name="Text Box 140"/>
          <p:cNvSpPr txBox="1">
            <a:spLocks noChangeArrowheads="1"/>
          </p:cNvSpPr>
          <p:nvPr/>
        </p:nvSpPr>
        <p:spPr bwMode="auto">
          <a:xfrm>
            <a:off x="376238" y="1117600"/>
            <a:ext cx="60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Skill:Level III</a:t>
            </a:r>
          </a:p>
          <a:p>
            <a:r>
              <a:rPr lang="en-US" sz="500" b="0">
                <a:solidFill>
                  <a:schemeClr val="tx1"/>
                </a:solidFill>
              </a:rPr>
              <a:t>Aircraft Design</a:t>
            </a:r>
          </a:p>
        </p:txBody>
      </p:sp>
      <p:sp>
        <p:nvSpPr>
          <p:cNvPr id="2189" name="Text Box 141"/>
          <p:cNvSpPr txBox="1">
            <a:spLocks noChangeArrowheads="1"/>
          </p:cNvSpPr>
          <p:nvPr/>
        </p:nvSpPr>
        <p:spPr bwMode="auto">
          <a:xfrm>
            <a:off x="528638" y="1314450"/>
            <a:ext cx="45076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15.7 MHr</a:t>
            </a:r>
          </a:p>
        </p:txBody>
      </p:sp>
      <p:sp>
        <p:nvSpPr>
          <p:cNvPr id="2190" name="Line 142"/>
          <p:cNvSpPr>
            <a:spLocks noChangeShapeType="1"/>
          </p:cNvSpPr>
          <p:nvPr/>
        </p:nvSpPr>
        <p:spPr bwMode="auto">
          <a:xfrm>
            <a:off x="2174875" y="1455738"/>
            <a:ext cx="31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91" name="Line 143"/>
          <p:cNvSpPr>
            <a:spLocks noChangeShapeType="1"/>
          </p:cNvSpPr>
          <p:nvPr/>
        </p:nvSpPr>
        <p:spPr bwMode="auto">
          <a:xfrm>
            <a:off x="2001838" y="1309688"/>
            <a:ext cx="793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92" name="Text Box 144"/>
          <p:cNvSpPr txBox="1">
            <a:spLocks noChangeArrowheads="1"/>
          </p:cNvSpPr>
          <p:nvPr/>
        </p:nvSpPr>
        <p:spPr bwMode="auto">
          <a:xfrm>
            <a:off x="1881188" y="1117600"/>
            <a:ext cx="60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Skill:Level III</a:t>
            </a:r>
          </a:p>
          <a:p>
            <a:r>
              <a:rPr lang="en-US" sz="500" b="0">
                <a:solidFill>
                  <a:schemeClr val="tx1"/>
                </a:solidFill>
              </a:rPr>
              <a:t>Aircraft Design</a:t>
            </a:r>
          </a:p>
        </p:txBody>
      </p:sp>
      <p:sp>
        <p:nvSpPr>
          <p:cNvPr id="2193" name="Text Box 145"/>
          <p:cNvSpPr txBox="1">
            <a:spLocks noChangeArrowheads="1"/>
          </p:cNvSpPr>
          <p:nvPr/>
        </p:nvSpPr>
        <p:spPr bwMode="auto">
          <a:xfrm>
            <a:off x="2033588" y="1314450"/>
            <a:ext cx="3626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1 MHr</a:t>
            </a:r>
          </a:p>
        </p:txBody>
      </p:sp>
      <p:sp>
        <p:nvSpPr>
          <p:cNvPr id="2194" name="Line 146"/>
          <p:cNvSpPr>
            <a:spLocks noChangeShapeType="1"/>
          </p:cNvSpPr>
          <p:nvPr/>
        </p:nvSpPr>
        <p:spPr bwMode="auto">
          <a:xfrm>
            <a:off x="2001838" y="2266950"/>
            <a:ext cx="7937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>
            <a:off x="2143125" y="2266950"/>
            <a:ext cx="79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96" name="Line 148"/>
          <p:cNvSpPr>
            <a:spLocks noChangeShapeType="1"/>
          </p:cNvSpPr>
          <p:nvPr/>
        </p:nvSpPr>
        <p:spPr bwMode="auto">
          <a:xfrm>
            <a:off x="2284413" y="2266950"/>
            <a:ext cx="158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97" name="Text Box 149"/>
          <p:cNvSpPr txBox="1">
            <a:spLocks noChangeArrowheads="1"/>
          </p:cNvSpPr>
          <p:nvPr/>
        </p:nvSpPr>
        <p:spPr bwMode="auto">
          <a:xfrm>
            <a:off x="1868488" y="259715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Desktop</a:t>
            </a:r>
          </a:p>
          <a:p>
            <a:r>
              <a:rPr lang="en-US" sz="500" b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198" name="Text Box 150"/>
          <p:cNvSpPr txBox="1">
            <a:spLocks noChangeArrowheads="1"/>
          </p:cNvSpPr>
          <p:nvPr/>
        </p:nvSpPr>
        <p:spPr bwMode="auto">
          <a:xfrm>
            <a:off x="2014538" y="2514600"/>
            <a:ext cx="8098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MS Office Suite 2003</a:t>
            </a:r>
          </a:p>
        </p:txBody>
      </p:sp>
      <p:sp>
        <p:nvSpPr>
          <p:cNvPr id="2199" name="Text Box 151"/>
          <p:cNvSpPr txBox="1">
            <a:spLocks noChangeArrowheads="1"/>
          </p:cNvSpPr>
          <p:nvPr/>
        </p:nvSpPr>
        <p:spPr bwMode="auto">
          <a:xfrm>
            <a:off x="2154238" y="2387600"/>
            <a:ext cx="184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500" b="0">
              <a:solidFill>
                <a:schemeClr val="tx1"/>
              </a:solidFill>
            </a:endParaRP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2173288" y="2374900"/>
            <a:ext cx="6735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NIPRnet Access</a:t>
            </a:r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>
            <a:off x="477838" y="2266950"/>
            <a:ext cx="7937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>
            <a:off x="619125" y="2273300"/>
            <a:ext cx="79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>
            <a:off x="760413" y="2266950"/>
            <a:ext cx="158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04" name="Text Box 156"/>
          <p:cNvSpPr txBox="1">
            <a:spLocks noChangeArrowheads="1"/>
          </p:cNvSpPr>
          <p:nvPr/>
        </p:nvSpPr>
        <p:spPr bwMode="auto">
          <a:xfrm>
            <a:off x="344488" y="26162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Desktop</a:t>
            </a:r>
          </a:p>
          <a:p>
            <a:r>
              <a:rPr lang="en-US" sz="500" b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05" name="Text Box 157"/>
          <p:cNvSpPr txBox="1">
            <a:spLocks noChangeArrowheads="1"/>
          </p:cNvSpPr>
          <p:nvPr/>
        </p:nvSpPr>
        <p:spPr bwMode="auto">
          <a:xfrm>
            <a:off x="490538" y="2533650"/>
            <a:ext cx="8098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MS Office Suite 2003</a:t>
            </a:r>
          </a:p>
        </p:txBody>
      </p:sp>
      <p:sp>
        <p:nvSpPr>
          <p:cNvPr id="2206" name="Text Box 158"/>
          <p:cNvSpPr txBox="1">
            <a:spLocks noChangeArrowheads="1"/>
          </p:cNvSpPr>
          <p:nvPr/>
        </p:nvSpPr>
        <p:spPr bwMode="auto">
          <a:xfrm>
            <a:off x="630238" y="2406650"/>
            <a:ext cx="184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500" b="0">
              <a:solidFill>
                <a:schemeClr val="tx1"/>
              </a:solidFill>
            </a:endParaRPr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>
            <a:off x="642938" y="2393950"/>
            <a:ext cx="6735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NIPRnet Access</a:t>
            </a:r>
          </a:p>
        </p:txBody>
      </p:sp>
      <p:sp>
        <p:nvSpPr>
          <p:cNvPr id="2208" name="Line 160"/>
          <p:cNvSpPr>
            <a:spLocks noChangeShapeType="1"/>
          </p:cNvSpPr>
          <p:nvPr/>
        </p:nvSpPr>
        <p:spPr bwMode="auto">
          <a:xfrm>
            <a:off x="2754313" y="3733800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10" name="Rectangle 162"/>
          <p:cNvSpPr>
            <a:spLocks noChangeArrowheads="1"/>
          </p:cNvSpPr>
          <p:nvPr/>
        </p:nvSpPr>
        <p:spPr bwMode="auto">
          <a:xfrm>
            <a:off x="3257550" y="1670050"/>
            <a:ext cx="989013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11" name="Rectangle 163"/>
          <p:cNvSpPr>
            <a:spLocks noChangeArrowheads="1"/>
          </p:cNvSpPr>
          <p:nvPr/>
        </p:nvSpPr>
        <p:spPr bwMode="auto">
          <a:xfrm>
            <a:off x="3260725" y="2146300"/>
            <a:ext cx="512763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12" name="Rectangle 164"/>
          <p:cNvSpPr>
            <a:spLocks noChangeArrowheads="1"/>
          </p:cNvSpPr>
          <p:nvPr/>
        </p:nvSpPr>
        <p:spPr bwMode="auto">
          <a:xfrm>
            <a:off x="3768725" y="2146300"/>
            <a:ext cx="482600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3296652" y="1663700"/>
            <a:ext cx="909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0">
                <a:solidFill>
                  <a:schemeClr val="tx1"/>
                </a:solidFill>
              </a:rPr>
              <a:t>Create Line of</a:t>
            </a:r>
          </a:p>
          <a:p>
            <a:pPr algn="ctr"/>
            <a:r>
              <a:rPr lang="en-US" sz="900" b="0">
                <a:solidFill>
                  <a:schemeClr val="tx1"/>
                </a:solidFill>
              </a:rPr>
              <a:t>Accounting</a:t>
            </a:r>
          </a:p>
        </p:txBody>
      </p:sp>
      <p:sp>
        <p:nvSpPr>
          <p:cNvPr id="2214" name="Text Box 166"/>
          <p:cNvSpPr txBox="1">
            <a:spLocks noChangeArrowheads="1"/>
          </p:cNvSpPr>
          <p:nvPr/>
        </p:nvSpPr>
        <p:spPr bwMode="auto">
          <a:xfrm>
            <a:off x="3316288" y="2103438"/>
            <a:ext cx="412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tx1"/>
                </a:solidFill>
              </a:rPr>
              <a:t>2.1.3</a:t>
            </a:r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3616325" y="1455738"/>
            <a:ext cx="31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>
            <a:off x="3443288" y="1309688"/>
            <a:ext cx="793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17" name="Text Box 169"/>
          <p:cNvSpPr txBox="1">
            <a:spLocks noChangeArrowheads="1"/>
          </p:cNvSpPr>
          <p:nvPr/>
        </p:nvSpPr>
        <p:spPr bwMode="auto">
          <a:xfrm>
            <a:off x="3322638" y="1117600"/>
            <a:ext cx="8386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Skill:Level I</a:t>
            </a:r>
          </a:p>
          <a:p>
            <a:r>
              <a:rPr lang="en-US" sz="500" b="0">
                <a:solidFill>
                  <a:schemeClr val="tx1"/>
                </a:solidFill>
              </a:rPr>
              <a:t>Financial database ops</a:t>
            </a:r>
          </a:p>
        </p:txBody>
      </p:sp>
      <p:sp>
        <p:nvSpPr>
          <p:cNvPr id="2218" name="Text Box 170"/>
          <p:cNvSpPr txBox="1">
            <a:spLocks noChangeArrowheads="1"/>
          </p:cNvSpPr>
          <p:nvPr/>
        </p:nvSpPr>
        <p:spPr bwMode="auto">
          <a:xfrm>
            <a:off x="3475038" y="1314450"/>
            <a:ext cx="3626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1 MHr</a:t>
            </a:r>
          </a:p>
        </p:txBody>
      </p:sp>
      <p:sp>
        <p:nvSpPr>
          <p:cNvPr id="2219" name="Line 171"/>
          <p:cNvSpPr>
            <a:spLocks noChangeShapeType="1"/>
          </p:cNvSpPr>
          <p:nvPr/>
        </p:nvSpPr>
        <p:spPr bwMode="auto">
          <a:xfrm>
            <a:off x="3652838" y="2266950"/>
            <a:ext cx="7937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20" name="Line 172"/>
          <p:cNvSpPr>
            <a:spLocks noChangeShapeType="1"/>
          </p:cNvSpPr>
          <p:nvPr/>
        </p:nvSpPr>
        <p:spPr bwMode="auto">
          <a:xfrm>
            <a:off x="3794125" y="2266950"/>
            <a:ext cx="79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21" name="Line 173"/>
          <p:cNvSpPr>
            <a:spLocks noChangeShapeType="1"/>
          </p:cNvSpPr>
          <p:nvPr/>
        </p:nvSpPr>
        <p:spPr bwMode="auto">
          <a:xfrm>
            <a:off x="3935413" y="2266950"/>
            <a:ext cx="158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22" name="Text Box 174"/>
          <p:cNvSpPr txBox="1">
            <a:spLocks noChangeArrowheads="1"/>
          </p:cNvSpPr>
          <p:nvPr/>
        </p:nvSpPr>
        <p:spPr bwMode="auto">
          <a:xfrm>
            <a:off x="3519488" y="259715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Desktop</a:t>
            </a:r>
          </a:p>
          <a:p>
            <a:r>
              <a:rPr lang="en-US" sz="500" b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23" name="Text Box 175"/>
          <p:cNvSpPr txBox="1">
            <a:spLocks noChangeArrowheads="1"/>
          </p:cNvSpPr>
          <p:nvPr/>
        </p:nvSpPr>
        <p:spPr bwMode="auto">
          <a:xfrm>
            <a:off x="3665538" y="2514600"/>
            <a:ext cx="8098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MS Office Suite 2003</a:t>
            </a:r>
          </a:p>
        </p:txBody>
      </p:sp>
      <p:sp>
        <p:nvSpPr>
          <p:cNvPr id="2224" name="Text Box 176"/>
          <p:cNvSpPr txBox="1">
            <a:spLocks noChangeArrowheads="1"/>
          </p:cNvSpPr>
          <p:nvPr/>
        </p:nvSpPr>
        <p:spPr bwMode="auto">
          <a:xfrm>
            <a:off x="3805238" y="2387600"/>
            <a:ext cx="184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500" b="0">
              <a:solidFill>
                <a:schemeClr val="tx1"/>
              </a:solidFill>
            </a:endParaRP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3824288" y="2374900"/>
            <a:ext cx="6735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NIPRnet Access</a:t>
            </a:r>
          </a:p>
        </p:txBody>
      </p:sp>
      <p:sp>
        <p:nvSpPr>
          <p:cNvPr id="2226" name="Text Box 178"/>
          <p:cNvSpPr txBox="1">
            <a:spLocks noChangeArrowheads="1"/>
          </p:cNvSpPr>
          <p:nvPr/>
        </p:nvSpPr>
        <p:spPr bwMode="auto">
          <a:xfrm>
            <a:off x="3341688" y="2755900"/>
            <a:ext cx="72006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SAPSigma Access</a:t>
            </a:r>
          </a:p>
        </p:txBody>
      </p:sp>
      <p:sp>
        <p:nvSpPr>
          <p:cNvPr id="2227" name="Line 179"/>
          <p:cNvSpPr>
            <a:spLocks noChangeShapeType="1"/>
          </p:cNvSpPr>
          <p:nvPr/>
        </p:nvSpPr>
        <p:spPr bwMode="auto">
          <a:xfrm>
            <a:off x="3462338" y="2286000"/>
            <a:ext cx="1587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cxnSp>
        <p:nvCxnSpPr>
          <p:cNvPr id="2228" name="AutoShape 180"/>
          <p:cNvCxnSpPr>
            <a:cxnSpLocks noChangeShapeType="1"/>
            <a:endCxn id="2210" idx="1"/>
          </p:cNvCxnSpPr>
          <p:nvPr/>
        </p:nvCxnSpPr>
        <p:spPr bwMode="auto">
          <a:xfrm>
            <a:off x="2811463" y="1968500"/>
            <a:ext cx="4460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29" name="Rectangle 181"/>
          <p:cNvSpPr>
            <a:spLocks noChangeArrowheads="1"/>
          </p:cNvSpPr>
          <p:nvPr/>
        </p:nvSpPr>
        <p:spPr bwMode="auto">
          <a:xfrm>
            <a:off x="6019800" y="3441700"/>
            <a:ext cx="989013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30" name="Rectangle 182"/>
          <p:cNvSpPr>
            <a:spLocks noChangeArrowheads="1"/>
          </p:cNvSpPr>
          <p:nvPr/>
        </p:nvSpPr>
        <p:spPr bwMode="auto">
          <a:xfrm>
            <a:off x="6022975" y="3917950"/>
            <a:ext cx="512763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31" name="Rectangle 183"/>
          <p:cNvSpPr>
            <a:spLocks noChangeArrowheads="1"/>
          </p:cNvSpPr>
          <p:nvPr/>
        </p:nvSpPr>
        <p:spPr bwMode="auto">
          <a:xfrm>
            <a:off x="6530975" y="3917950"/>
            <a:ext cx="482600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32" name="Text Box 184"/>
          <p:cNvSpPr txBox="1">
            <a:spLocks noChangeArrowheads="1"/>
          </p:cNvSpPr>
          <p:nvPr/>
        </p:nvSpPr>
        <p:spPr bwMode="auto">
          <a:xfrm>
            <a:off x="5927455" y="3435350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0">
                <a:solidFill>
                  <a:schemeClr val="tx1"/>
                </a:solidFill>
              </a:rPr>
              <a:t>Develop Program</a:t>
            </a:r>
          </a:p>
          <a:p>
            <a:pPr algn="ctr"/>
            <a:r>
              <a:rPr lang="en-US" sz="900" b="0">
                <a:solidFill>
                  <a:schemeClr val="tx1"/>
                </a:solidFill>
              </a:rPr>
              <a:t>Initiation Document</a:t>
            </a:r>
          </a:p>
        </p:txBody>
      </p:sp>
      <p:sp>
        <p:nvSpPr>
          <p:cNvPr id="2233" name="Text Box 185"/>
          <p:cNvSpPr txBox="1">
            <a:spLocks noChangeArrowheads="1"/>
          </p:cNvSpPr>
          <p:nvPr/>
        </p:nvSpPr>
        <p:spPr bwMode="auto">
          <a:xfrm>
            <a:off x="6078538" y="3875088"/>
            <a:ext cx="412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tx1"/>
                </a:solidFill>
              </a:rPr>
              <a:t>2.2.4</a:t>
            </a:r>
          </a:p>
        </p:txBody>
      </p:sp>
      <p:sp>
        <p:nvSpPr>
          <p:cNvPr id="2234" name="Line 186"/>
          <p:cNvSpPr>
            <a:spLocks noChangeShapeType="1"/>
          </p:cNvSpPr>
          <p:nvPr/>
        </p:nvSpPr>
        <p:spPr bwMode="auto">
          <a:xfrm>
            <a:off x="6378575" y="3227388"/>
            <a:ext cx="31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35" name="Line 187"/>
          <p:cNvSpPr>
            <a:spLocks noChangeShapeType="1"/>
          </p:cNvSpPr>
          <p:nvPr/>
        </p:nvSpPr>
        <p:spPr bwMode="auto">
          <a:xfrm>
            <a:off x="6205538" y="3081338"/>
            <a:ext cx="793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36" name="Text Box 188"/>
          <p:cNvSpPr txBox="1">
            <a:spLocks noChangeArrowheads="1"/>
          </p:cNvSpPr>
          <p:nvPr/>
        </p:nvSpPr>
        <p:spPr bwMode="auto">
          <a:xfrm>
            <a:off x="6084888" y="2889250"/>
            <a:ext cx="562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Skill:Level I</a:t>
            </a:r>
          </a:p>
          <a:p>
            <a:r>
              <a:rPr lang="en-US" sz="500" b="0">
                <a:solidFill>
                  <a:schemeClr val="tx1"/>
                </a:solidFill>
              </a:rPr>
              <a:t>Contract Cert</a:t>
            </a:r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6237288" y="3086100"/>
            <a:ext cx="41549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0.5 MHr</a:t>
            </a:r>
          </a:p>
        </p:txBody>
      </p:sp>
      <p:sp>
        <p:nvSpPr>
          <p:cNvPr id="2238" name="Line 190"/>
          <p:cNvSpPr>
            <a:spLocks noChangeShapeType="1"/>
          </p:cNvSpPr>
          <p:nvPr/>
        </p:nvSpPr>
        <p:spPr bwMode="auto">
          <a:xfrm>
            <a:off x="6415088" y="4038600"/>
            <a:ext cx="7937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39" name="Line 191"/>
          <p:cNvSpPr>
            <a:spLocks noChangeShapeType="1"/>
          </p:cNvSpPr>
          <p:nvPr/>
        </p:nvSpPr>
        <p:spPr bwMode="auto">
          <a:xfrm>
            <a:off x="6556375" y="4038600"/>
            <a:ext cx="79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40" name="Line 192"/>
          <p:cNvSpPr>
            <a:spLocks noChangeShapeType="1"/>
          </p:cNvSpPr>
          <p:nvPr/>
        </p:nvSpPr>
        <p:spPr bwMode="auto">
          <a:xfrm>
            <a:off x="6697663" y="4038600"/>
            <a:ext cx="158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41" name="Text Box 193"/>
          <p:cNvSpPr txBox="1">
            <a:spLocks noChangeArrowheads="1"/>
          </p:cNvSpPr>
          <p:nvPr/>
        </p:nvSpPr>
        <p:spPr bwMode="auto">
          <a:xfrm>
            <a:off x="6281738" y="4368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Desktop</a:t>
            </a:r>
          </a:p>
          <a:p>
            <a:r>
              <a:rPr lang="en-US" sz="500" b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42" name="Text Box 194"/>
          <p:cNvSpPr txBox="1">
            <a:spLocks noChangeArrowheads="1"/>
          </p:cNvSpPr>
          <p:nvPr/>
        </p:nvSpPr>
        <p:spPr bwMode="auto">
          <a:xfrm>
            <a:off x="6427788" y="4286250"/>
            <a:ext cx="8098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MS Office Suite 2003</a:t>
            </a:r>
          </a:p>
        </p:txBody>
      </p:sp>
      <p:sp>
        <p:nvSpPr>
          <p:cNvPr id="2243" name="Text Box 195"/>
          <p:cNvSpPr txBox="1">
            <a:spLocks noChangeArrowheads="1"/>
          </p:cNvSpPr>
          <p:nvPr/>
        </p:nvSpPr>
        <p:spPr bwMode="auto">
          <a:xfrm>
            <a:off x="6567488" y="4159250"/>
            <a:ext cx="184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500" b="0">
              <a:solidFill>
                <a:schemeClr val="tx1"/>
              </a:solidFill>
            </a:endParaRPr>
          </a:p>
        </p:txBody>
      </p:sp>
      <p:sp>
        <p:nvSpPr>
          <p:cNvPr id="2244" name="Text Box 196"/>
          <p:cNvSpPr txBox="1">
            <a:spLocks noChangeArrowheads="1"/>
          </p:cNvSpPr>
          <p:nvPr/>
        </p:nvSpPr>
        <p:spPr bwMode="auto">
          <a:xfrm>
            <a:off x="6586538" y="4146550"/>
            <a:ext cx="6735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NIPRnet Access</a:t>
            </a:r>
          </a:p>
        </p:txBody>
      </p:sp>
      <p:sp>
        <p:nvSpPr>
          <p:cNvPr id="2245" name="Text Box 197"/>
          <p:cNvSpPr txBox="1">
            <a:spLocks noChangeArrowheads="1"/>
          </p:cNvSpPr>
          <p:nvPr/>
        </p:nvSpPr>
        <p:spPr bwMode="auto">
          <a:xfrm>
            <a:off x="6154738" y="4578350"/>
            <a:ext cx="72006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SAPSigma Access</a:t>
            </a:r>
          </a:p>
        </p:txBody>
      </p:sp>
      <p:sp>
        <p:nvSpPr>
          <p:cNvPr id="2246" name="Line 198"/>
          <p:cNvSpPr>
            <a:spLocks noChangeShapeType="1"/>
          </p:cNvSpPr>
          <p:nvPr/>
        </p:nvSpPr>
        <p:spPr bwMode="auto">
          <a:xfrm>
            <a:off x="6275388" y="4044950"/>
            <a:ext cx="1587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cxnSp>
        <p:nvCxnSpPr>
          <p:cNvPr id="2247" name="AutoShape 199"/>
          <p:cNvCxnSpPr>
            <a:cxnSpLocks noChangeShapeType="1"/>
            <a:stCxn id="2210" idx="3"/>
            <a:endCxn id="2229" idx="1"/>
          </p:cNvCxnSpPr>
          <p:nvPr/>
        </p:nvCxnSpPr>
        <p:spPr bwMode="auto">
          <a:xfrm>
            <a:off x="4246563" y="1968500"/>
            <a:ext cx="1773237" cy="1771650"/>
          </a:xfrm>
          <a:prstGeom prst="bentConnector3">
            <a:avLst>
              <a:gd name="adj1" fmla="val 8218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48" name="AutoShape 200"/>
          <p:cNvCxnSpPr>
            <a:cxnSpLocks noChangeShapeType="1"/>
            <a:stCxn id="2159" idx="3"/>
            <a:endCxn id="2156" idx="1"/>
          </p:cNvCxnSpPr>
          <p:nvPr/>
        </p:nvCxnSpPr>
        <p:spPr bwMode="auto">
          <a:xfrm flipH="1" flipV="1">
            <a:off x="1819275" y="2209800"/>
            <a:ext cx="1589088" cy="1524000"/>
          </a:xfrm>
          <a:prstGeom prst="bentConnector5">
            <a:avLst>
              <a:gd name="adj1" fmla="val -14384"/>
              <a:gd name="adj2" fmla="val 51458"/>
              <a:gd name="adj3" fmla="val 1143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49" name="AutoShape 201"/>
          <p:cNvSpPr>
            <a:spLocks noChangeArrowheads="1"/>
          </p:cNvSpPr>
          <p:nvPr/>
        </p:nvSpPr>
        <p:spPr bwMode="auto">
          <a:xfrm>
            <a:off x="3192463" y="3663950"/>
            <a:ext cx="114300" cy="12065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0" name="Line 202"/>
          <p:cNvSpPr>
            <a:spLocks noChangeShapeType="1"/>
          </p:cNvSpPr>
          <p:nvPr/>
        </p:nvSpPr>
        <p:spPr bwMode="auto">
          <a:xfrm>
            <a:off x="6110288" y="4038600"/>
            <a:ext cx="1587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2" name="Text Box 204"/>
          <p:cNvSpPr txBox="1">
            <a:spLocks noChangeArrowheads="1"/>
          </p:cNvSpPr>
          <p:nvPr/>
        </p:nvSpPr>
        <p:spPr bwMode="auto">
          <a:xfrm>
            <a:off x="5995988" y="4705350"/>
            <a:ext cx="52450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Oracle 10.1</a:t>
            </a:r>
          </a:p>
        </p:txBody>
      </p:sp>
      <p:sp>
        <p:nvSpPr>
          <p:cNvPr id="2253" name="Rectangle 205"/>
          <p:cNvSpPr>
            <a:spLocks noChangeArrowheads="1"/>
          </p:cNvSpPr>
          <p:nvPr/>
        </p:nvSpPr>
        <p:spPr bwMode="auto">
          <a:xfrm>
            <a:off x="4235450" y="3473450"/>
            <a:ext cx="989013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4" name="Rectangle 206"/>
          <p:cNvSpPr>
            <a:spLocks noChangeArrowheads="1"/>
          </p:cNvSpPr>
          <p:nvPr/>
        </p:nvSpPr>
        <p:spPr bwMode="auto">
          <a:xfrm>
            <a:off x="4238625" y="3949700"/>
            <a:ext cx="512763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5" name="Rectangle 207"/>
          <p:cNvSpPr>
            <a:spLocks noChangeArrowheads="1"/>
          </p:cNvSpPr>
          <p:nvPr/>
        </p:nvSpPr>
        <p:spPr bwMode="auto">
          <a:xfrm>
            <a:off x="4746625" y="3949700"/>
            <a:ext cx="482600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6" name="Text Box 208"/>
          <p:cNvSpPr txBox="1">
            <a:spLocks noChangeArrowheads="1"/>
          </p:cNvSpPr>
          <p:nvPr/>
        </p:nvSpPr>
        <p:spPr bwMode="auto">
          <a:xfrm>
            <a:off x="4165547" y="3467100"/>
            <a:ext cx="1127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0">
                <a:solidFill>
                  <a:schemeClr val="tx1"/>
                </a:solidFill>
              </a:rPr>
              <a:t>Contracts review</a:t>
            </a:r>
          </a:p>
          <a:p>
            <a:pPr algn="ctr"/>
            <a:r>
              <a:rPr lang="en-US" sz="900" b="0">
                <a:solidFill>
                  <a:schemeClr val="tx1"/>
                </a:solidFill>
              </a:rPr>
              <a:t>Evaluation Criteria</a:t>
            </a:r>
          </a:p>
        </p:txBody>
      </p:sp>
      <p:sp>
        <p:nvSpPr>
          <p:cNvPr id="2257" name="Text Box 209"/>
          <p:cNvSpPr txBox="1">
            <a:spLocks noChangeArrowheads="1"/>
          </p:cNvSpPr>
          <p:nvPr/>
        </p:nvSpPr>
        <p:spPr bwMode="auto">
          <a:xfrm>
            <a:off x="4294188" y="3906838"/>
            <a:ext cx="412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tx1"/>
                </a:solidFill>
              </a:rPr>
              <a:t>2.2.3</a:t>
            </a:r>
          </a:p>
        </p:txBody>
      </p:sp>
      <p:sp>
        <p:nvSpPr>
          <p:cNvPr id="2258" name="Line 210"/>
          <p:cNvSpPr>
            <a:spLocks noChangeShapeType="1"/>
          </p:cNvSpPr>
          <p:nvPr/>
        </p:nvSpPr>
        <p:spPr bwMode="auto">
          <a:xfrm>
            <a:off x="4594225" y="3259138"/>
            <a:ext cx="31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9" name="Line 211"/>
          <p:cNvSpPr>
            <a:spLocks noChangeShapeType="1"/>
          </p:cNvSpPr>
          <p:nvPr/>
        </p:nvSpPr>
        <p:spPr bwMode="auto">
          <a:xfrm>
            <a:off x="4421188" y="3113088"/>
            <a:ext cx="793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60" name="Text Box 212"/>
          <p:cNvSpPr txBox="1">
            <a:spLocks noChangeArrowheads="1"/>
          </p:cNvSpPr>
          <p:nvPr/>
        </p:nvSpPr>
        <p:spPr bwMode="auto">
          <a:xfrm>
            <a:off x="4300538" y="2921000"/>
            <a:ext cx="562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Skill:Level I</a:t>
            </a:r>
          </a:p>
          <a:p>
            <a:r>
              <a:rPr lang="en-US" sz="500" b="0">
                <a:solidFill>
                  <a:schemeClr val="tx1"/>
                </a:solidFill>
              </a:rPr>
              <a:t>Contract Cert</a:t>
            </a:r>
          </a:p>
        </p:txBody>
      </p:sp>
      <p:sp>
        <p:nvSpPr>
          <p:cNvPr id="2261" name="Text Box 213"/>
          <p:cNvSpPr txBox="1">
            <a:spLocks noChangeArrowheads="1"/>
          </p:cNvSpPr>
          <p:nvPr/>
        </p:nvSpPr>
        <p:spPr bwMode="auto">
          <a:xfrm>
            <a:off x="4452938" y="3117850"/>
            <a:ext cx="41549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0.5 MHr</a:t>
            </a:r>
          </a:p>
        </p:txBody>
      </p:sp>
      <p:sp>
        <p:nvSpPr>
          <p:cNvPr id="2262" name="Line 214"/>
          <p:cNvSpPr>
            <a:spLocks noChangeShapeType="1"/>
          </p:cNvSpPr>
          <p:nvPr/>
        </p:nvSpPr>
        <p:spPr bwMode="auto">
          <a:xfrm>
            <a:off x="4630738" y="4070350"/>
            <a:ext cx="7937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63" name="Line 215"/>
          <p:cNvSpPr>
            <a:spLocks noChangeShapeType="1"/>
          </p:cNvSpPr>
          <p:nvPr/>
        </p:nvSpPr>
        <p:spPr bwMode="auto">
          <a:xfrm>
            <a:off x="4772025" y="4070350"/>
            <a:ext cx="79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64" name="Line 216"/>
          <p:cNvSpPr>
            <a:spLocks noChangeShapeType="1"/>
          </p:cNvSpPr>
          <p:nvPr/>
        </p:nvSpPr>
        <p:spPr bwMode="auto">
          <a:xfrm>
            <a:off x="4913313" y="4070350"/>
            <a:ext cx="158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65" name="Text Box 217"/>
          <p:cNvSpPr txBox="1">
            <a:spLocks noChangeArrowheads="1"/>
          </p:cNvSpPr>
          <p:nvPr/>
        </p:nvSpPr>
        <p:spPr bwMode="auto">
          <a:xfrm>
            <a:off x="4497388" y="440055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Desktop</a:t>
            </a:r>
          </a:p>
          <a:p>
            <a:r>
              <a:rPr lang="en-US" sz="500" b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66" name="Text Box 218"/>
          <p:cNvSpPr txBox="1">
            <a:spLocks noChangeArrowheads="1"/>
          </p:cNvSpPr>
          <p:nvPr/>
        </p:nvSpPr>
        <p:spPr bwMode="auto">
          <a:xfrm>
            <a:off x="4643438" y="4318000"/>
            <a:ext cx="8098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MS Office Suite 2003</a:t>
            </a:r>
          </a:p>
        </p:txBody>
      </p:sp>
      <p:sp>
        <p:nvSpPr>
          <p:cNvPr id="2267" name="Text Box 219"/>
          <p:cNvSpPr txBox="1">
            <a:spLocks noChangeArrowheads="1"/>
          </p:cNvSpPr>
          <p:nvPr/>
        </p:nvSpPr>
        <p:spPr bwMode="auto">
          <a:xfrm>
            <a:off x="4783138" y="4191000"/>
            <a:ext cx="184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500" b="0">
              <a:solidFill>
                <a:schemeClr val="tx1"/>
              </a:solidFill>
            </a:endParaRPr>
          </a:p>
        </p:txBody>
      </p:sp>
      <p:sp>
        <p:nvSpPr>
          <p:cNvPr id="2268" name="Text Box 220"/>
          <p:cNvSpPr txBox="1">
            <a:spLocks noChangeArrowheads="1"/>
          </p:cNvSpPr>
          <p:nvPr/>
        </p:nvSpPr>
        <p:spPr bwMode="auto">
          <a:xfrm>
            <a:off x="4802188" y="4178300"/>
            <a:ext cx="6735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NIPRnet Access</a:t>
            </a:r>
          </a:p>
        </p:txBody>
      </p:sp>
      <p:cxnSp>
        <p:nvCxnSpPr>
          <p:cNvPr id="2273" name="AutoShape 225"/>
          <p:cNvCxnSpPr>
            <a:cxnSpLocks noChangeShapeType="1"/>
            <a:stCxn id="2253" idx="3"/>
            <a:endCxn id="2211" idx="1"/>
          </p:cNvCxnSpPr>
          <p:nvPr/>
        </p:nvCxnSpPr>
        <p:spPr bwMode="auto">
          <a:xfrm flipH="1" flipV="1">
            <a:off x="3260725" y="2209800"/>
            <a:ext cx="1963738" cy="1562100"/>
          </a:xfrm>
          <a:prstGeom prst="bentConnector5">
            <a:avLst>
              <a:gd name="adj1" fmla="val -11560"/>
              <a:gd name="adj2" fmla="val 57111"/>
              <a:gd name="adj3" fmla="val 1116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3" name="Group 226"/>
          <p:cNvGrpSpPr>
            <a:grpSpLocks/>
          </p:cNvGrpSpPr>
          <p:nvPr/>
        </p:nvGrpSpPr>
        <p:grpSpPr bwMode="auto">
          <a:xfrm>
            <a:off x="7313613" y="3524250"/>
            <a:ext cx="381000" cy="406400"/>
            <a:chOff x="1944" y="1596"/>
            <a:chExt cx="240" cy="256"/>
          </a:xfrm>
        </p:grpSpPr>
        <p:sp>
          <p:nvSpPr>
            <p:cNvPr id="2275" name="Rectangle 227"/>
            <p:cNvSpPr>
              <a:spLocks noChangeArrowheads="1"/>
            </p:cNvSpPr>
            <p:nvPr/>
          </p:nvSpPr>
          <p:spPr bwMode="auto">
            <a:xfrm>
              <a:off x="1944" y="1596"/>
              <a:ext cx="240" cy="256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2276" name="Rectangle 228"/>
            <p:cNvSpPr>
              <a:spLocks noChangeArrowheads="1"/>
            </p:cNvSpPr>
            <p:nvPr/>
          </p:nvSpPr>
          <p:spPr bwMode="auto">
            <a:xfrm>
              <a:off x="1944" y="1596"/>
              <a:ext cx="56" cy="256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chemeClr val="tx1"/>
                </a:solidFill>
              </a:endParaRPr>
            </a:p>
          </p:txBody>
        </p:sp>
      </p:grpSp>
      <p:sp>
        <p:nvSpPr>
          <p:cNvPr id="2277" name="AutoShape 229"/>
          <p:cNvSpPr>
            <a:spLocks noChangeArrowheads="1"/>
          </p:cNvSpPr>
          <p:nvPr/>
        </p:nvSpPr>
        <p:spPr bwMode="auto">
          <a:xfrm>
            <a:off x="7478713" y="3657600"/>
            <a:ext cx="114300" cy="12065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78" name="Rectangle 230"/>
          <p:cNvSpPr>
            <a:spLocks noChangeArrowheads="1"/>
          </p:cNvSpPr>
          <p:nvPr/>
        </p:nvSpPr>
        <p:spPr bwMode="auto">
          <a:xfrm>
            <a:off x="7931150" y="3454400"/>
            <a:ext cx="989013" cy="59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79" name="Rectangle 231"/>
          <p:cNvSpPr>
            <a:spLocks noChangeArrowheads="1"/>
          </p:cNvSpPr>
          <p:nvPr/>
        </p:nvSpPr>
        <p:spPr bwMode="auto">
          <a:xfrm>
            <a:off x="7934325" y="3930650"/>
            <a:ext cx="512763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80" name="Rectangle 232"/>
          <p:cNvSpPr>
            <a:spLocks noChangeArrowheads="1"/>
          </p:cNvSpPr>
          <p:nvPr/>
        </p:nvSpPr>
        <p:spPr bwMode="auto">
          <a:xfrm>
            <a:off x="8442325" y="3930650"/>
            <a:ext cx="482600" cy="125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81" name="Text Box 233"/>
          <p:cNvSpPr txBox="1">
            <a:spLocks noChangeArrowheads="1"/>
          </p:cNvSpPr>
          <p:nvPr/>
        </p:nvSpPr>
        <p:spPr bwMode="auto">
          <a:xfrm>
            <a:off x="7934985" y="3448050"/>
            <a:ext cx="97975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0">
                <a:solidFill>
                  <a:schemeClr val="tx1"/>
                </a:solidFill>
              </a:rPr>
              <a:t>Contract Award</a:t>
            </a:r>
          </a:p>
        </p:txBody>
      </p:sp>
      <p:sp>
        <p:nvSpPr>
          <p:cNvPr id="2282" name="Text Box 234"/>
          <p:cNvSpPr txBox="1">
            <a:spLocks noChangeArrowheads="1"/>
          </p:cNvSpPr>
          <p:nvPr/>
        </p:nvSpPr>
        <p:spPr bwMode="auto">
          <a:xfrm>
            <a:off x="7989888" y="3887788"/>
            <a:ext cx="412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tx1"/>
                </a:solidFill>
              </a:rPr>
              <a:t>2.2.5</a:t>
            </a:r>
          </a:p>
        </p:txBody>
      </p:sp>
      <p:sp>
        <p:nvSpPr>
          <p:cNvPr id="2283" name="Line 235"/>
          <p:cNvSpPr>
            <a:spLocks noChangeShapeType="1"/>
          </p:cNvSpPr>
          <p:nvPr/>
        </p:nvSpPr>
        <p:spPr bwMode="auto">
          <a:xfrm>
            <a:off x="8289925" y="3240088"/>
            <a:ext cx="31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84" name="Line 236"/>
          <p:cNvSpPr>
            <a:spLocks noChangeShapeType="1"/>
          </p:cNvSpPr>
          <p:nvPr/>
        </p:nvSpPr>
        <p:spPr bwMode="auto">
          <a:xfrm>
            <a:off x="8116888" y="3094038"/>
            <a:ext cx="793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85" name="Text Box 237"/>
          <p:cNvSpPr txBox="1">
            <a:spLocks noChangeArrowheads="1"/>
          </p:cNvSpPr>
          <p:nvPr/>
        </p:nvSpPr>
        <p:spPr bwMode="auto">
          <a:xfrm>
            <a:off x="7996238" y="2901950"/>
            <a:ext cx="5437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Skill:Level III</a:t>
            </a:r>
          </a:p>
          <a:p>
            <a:r>
              <a:rPr lang="en-US" sz="500" b="0">
                <a:solidFill>
                  <a:schemeClr val="tx1"/>
                </a:solidFill>
              </a:rPr>
              <a:t>PCO</a:t>
            </a:r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8148638" y="3098800"/>
            <a:ext cx="41549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0.5 MHr</a:t>
            </a:r>
          </a:p>
        </p:txBody>
      </p:sp>
      <p:sp>
        <p:nvSpPr>
          <p:cNvPr id="2287" name="Line 239"/>
          <p:cNvSpPr>
            <a:spLocks noChangeShapeType="1"/>
          </p:cNvSpPr>
          <p:nvPr/>
        </p:nvSpPr>
        <p:spPr bwMode="auto">
          <a:xfrm>
            <a:off x="8326438" y="4051300"/>
            <a:ext cx="7937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88" name="Line 240"/>
          <p:cNvSpPr>
            <a:spLocks noChangeShapeType="1"/>
          </p:cNvSpPr>
          <p:nvPr/>
        </p:nvSpPr>
        <p:spPr bwMode="auto">
          <a:xfrm>
            <a:off x="8467725" y="4051300"/>
            <a:ext cx="79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89" name="Line 241"/>
          <p:cNvSpPr>
            <a:spLocks noChangeShapeType="1"/>
          </p:cNvSpPr>
          <p:nvPr/>
        </p:nvSpPr>
        <p:spPr bwMode="auto">
          <a:xfrm>
            <a:off x="8609013" y="4051300"/>
            <a:ext cx="158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8193088" y="43815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Desktop</a:t>
            </a:r>
          </a:p>
          <a:p>
            <a:r>
              <a:rPr lang="en-US" sz="500" b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8339138" y="4298950"/>
            <a:ext cx="8098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MS Office Suite 2003</a:t>
            </a: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8478838" y="4171950"/>
            <a:ext cx="184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500" b="0">
              <a:solidFill>
                <a:schemeClr val="tx1"/>
              </a:solidFill>
            </a:endParaRPr>
          </a:p>
        </p:txBody>
      </p:sp>
      <p:sp>
        <p:nvSpPr>
          <p:cNvPr id="2293" name="Text Box 245"/>
          <p:cNvSpPr txBox="1">
            <a:spLocks noChangeArrowheads="1"/>
          </p:cNvSpPr>
          <p:nvPr/>
        </p:nvSpPr>
        <p:spPr bwMode="auto">
          <a:xfrm>
            <a:off x="8497888" y="4159250"/>
            <a:ext cx="6735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NIPRnet Access</a:t>
            </a: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8066088" y="4591050"/>
            <a:ext cx="72006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SAPSigma Access</a:t>
            </a:r>
          </a:p>
        </p:txBody>
      </p:sp>
      <p:sp>
        <p:nvSpPr>
          <p:cNvPr id="2295" name="Line 247"/>
          <p:cNvSpPr>
            <a:spLocks noChangeShapeType="1"/>
          </p:cNvSpPr>
          <p:nvPr/>
        </p:nvSpPr>
        <p:spPr bwMode="auto">
          <a:xfrm>
            <a:off x="8186738" y="4057650"/>
            <a:ext cx="1587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96" name="Line 248"/>
          <p:cNvSpPr>
            <a:spLocks noChangeShapeType="1"/>
          </p:cNvSpPr>
          <p:nvPr/>
        </p:nvSpPr>
        <p:spPr bwMode="auto">
          <a:xfrm>
            <a:off x="8021638" y="4051300"/>
            <a:ext cx="1587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97" name="Text Box 249"/>
          <p:cNvSpPr txBox="1">
            <a:spLocks noChangeArrowheads="1"/>
          </p:cNvSpPr>
          <p:nvPr/>
        </p:nvSpPr>
        <p:spPr bwMode="auto">
          <a:xfrm>
            <a:off x="7907338" y="4718050"/>
            <a:ext cx="184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500" b="0">
              <a:solidFill>
                <a:schemeClr val="tx1"/>
              </a:solidFill>
            </a:endParaRPr>
          </a:p>
        </p:txBody>
      </p:sp>
      <p:sp>
        <p:nvSpPr>
          <p:cNvPr id="2298" name="Line 250"/>
          <p:cNvSpPr>
            <a:spLocks noChangeShapeType="1"/>
          </p:cNvSpPr>
          <p:nvPr/>
        </p:nvSpPr>
        <p:spPr bwMode="auto">
          <a:xfrm>
            <a:off x="7021513" y="3721100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99" name="Line 251"/>
          <p:cNvSpPr>
            <a:spLocks noChangeShapeType="1"/>
          </p:cNvSpPr>
          <p:nvPr/>
        </p:nvSpPr>
        <p:spPr bwMode="auto">
          <a:xfrm>
            <a:off x="7694613" y="37147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00" name="Line 252"/>
          <p:cNvSpPr>
            <a:spLocks noChangeShapeType="1"/>
          </p:cNvSpPr>
          <p:nvPr/>
        </p:nvSpPr>
        <p:spPr bwMode="auto">
          <a:xfrm>
            <a:off x="8524875" y="3367088"/>
            <a:ext cx="317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01" name="Text Box 253"/>
          <p:cNvSpPr txBox="1">
            <a:spLocks noChangeArrowheads="1"/>
          </p:cNvSpPr>
          <p:nvPr/>
        </p:nvSpPr>
        <p:spPr bwMode="auto">
          <a:xfrm>
            <a:off x="8389938" y="3155950"/>
            <a:ext cx="4571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Contracts</a:t>
            </a:r>
          </a:p>
          <a:p>
            <a:r>
              <a:rPr lang="en-US" sz="500" b="0">
                <a:solidFill>
                  <a:schemeClr val="tx1"/>
                </a:solidFill>
              </a:rPr>
              <a:t>Warrant</a:t>
            </a:r>
          </a:p>
        </p:txBody>
      </p:sp>
      <p:sp>
        <p:nvSpPr>
          <p:cNvPr id="2302" name="Text Box 254"/>
          <p:cNvSpPr txBox="1">
            <a:spLocks noChangeArrowheads="1"/>
          </p:cNvSpPr>
          <p:nvPr/>
        </p:nvSpPr>
        <p:spPr bwMode="auto">
          <a:xfrm>
            <a:off x="7913688" y="471805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0">
                <a:solidFill>
                  <a:schemeClr val="tx1"/>
                </a:solidFill>
              </a:rPr>
              <a:t>CONTRACTSnet</a:t>
            </a:r>
          </a:p>
          <a:p>
            <a:r>
              <a:rPr lang="en-US" sz="500" b="0">
                <a:solidFill>
                  <a:schemeClr val="tx1"/>
                </a:solidFill>
              </a:rPr>
              <a:t>access</a:t>
            </a:r>
          </a:p>
        </p:txBody>
      </p:sp>
      <p:sp>
        <p:nvSpPr>
          <p:cNvPr id="2303" name="Text Box 255"/>
          <p:cNvSpPr txBox="1">
            <a:spLocks noChangeArrowheads="1"/>
          </p:cNvSpPr>
          <p:nvPr/>
        </p:nvSpPr>
        <p:spPr bwMode="auto">
          <a:xfrm>
            <a:off x="5405212" y="171133"/>
            <a:ext cx="2670924" cy="33855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b="0" i="1">
                <a:solidFill>
                  <a:schemeClr val="tx1"/>
                </a:solidFill>
              </a:rPr>
              <a:t>Sample Process: Contracts</a:t>
            </a:r>
          </a:p>
        </p:txBody>
      </p:sp>
      <p:sp>
        <p:nvSpPr>
          <p:cNvPr id="2304" name="Text Box 256"/>
          <p:cNvSpPr txBox="1">
            <a:spLocks noChangeArrowheads="1"/>
          </p:cNvSpPr>
          <p:nvPr/>
        </p:nvSpPr>
        <p:spPr bwMode="auto">
          <a:xfrm>
            <a:off x="5135788" y="797514"/>
            <a:ext cx="3619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Skills associated with each process clearly defined</a:t>
            </a:r>
          </a:p>
        </p:txBody>
      </p:sp>
      <p:sp>
        <p:nvSpPr>
          <p:cNvPr id="2305" name="Line 257"/>
          <p:cNvSpPr>
            <a:spLocks noChangeShapeType="1"/>
          </p:cNvSpPr>
          <p:nvPr/>
        </p:nvSpPr>
        <p:spPr bwMode="auto">
          <a:xfrm flipH="1">
            <a:off x="3822700" y="940526"/>
            <a:ext cx="1393734" cy="2151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07" name="Text Box 259"/>
          <p:cNvSpPr txBox="1">
            <a:spLocks noChangeArrowheads="1"/>
          </p:cNvSpPr>
          <p:nvPr/>
        </p:nvSpPr>
        <p:spPr bwMode="auto">
          <a:xfrm>
            <a:off x="5269865" y="1154022"/>
            <a:ext cx="18105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Effort required identified</a:t>
            </a:r>
          </a:p>
        </p:txBody>
      </p:sp>
      <p:sp>
        <p:nvSpPr>
          <p:cNvPr id="2308" name="Line 260"/>
          <p:cNvSpPr>
            <a:spLocks noChangeShapeType="1"/>
          </p:cNvSpPr>
          <p:nvPr/>
        </p:nvSpPr>
        <p:spPr bwMode="auto">
          <a:xfrm flipH="1">
            <a:off x="3803650" y="1280160"/>
            <a:ext cx="1534704" cy="116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09" name="Text Box 261"/>
          <p:cNvSpPr txBox="1">
            <a:spLocks noChangeArrowheads="1"/>
          </p:cNvSpPr>
          <p:nvPr/>
        </p:nvSpPr>
        <p:spPr bwMode="auto">
          <a:xfrm>
            <a:off x="4308475" y="5551488"/>
            <a:ext cx="48814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</a:rPr>
              <a:t>Applications, databases associated with each process clearly defined</a:t>
            </a:r>
          </a:p>
        </p:txBody>
      </p:sp>
      <p:sp>
        <p:nvSpPr>
          <p:cNvPr id="2310" name="Line 262"/>
          <p:cNvSpPr>
            <a:spLocks noChangeShapeType="1"/>
          </p:cNvSpPr>
          <p:nvPr/>
        </p:nvSpPr>
        <p:spPr bwMode="auto">
          <a:xfrm flipV="1">
            <a:off x="5708650" y="4826000"/>
            <a:ext cx="42545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11" name="Line 263"/>
          <p:cNvSpPr>
            <a:spLocks noChangeShapeType="1"/>
          </p:cNvSpPr>
          <p:nvPr/>
        </p:nvSpPr>
        <p:spPr bwMode="auto">
          <a:xfrm flipV="1">
            <a:off x="7829550" y="4959350"/>
            <a:ext cx="21590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12" name="Line 264"/>
          <p:cNvSpPr>
            <a:spLocks noChangeShapeType="1"/>
          </p:cNvSpPr>
          <p:nvPr/>
        </p:nvSpPr>
        <p:spPr bwMode="auto">
          <a:xfrm flipH="1" flipV="1">
            <a:off x="6502400" y="4730750"/>
            <a:ext cx="4445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13" name="Line 265"/>
          <p:cNvSpPr>
            <a:spLocks noChangeShapeType="1"/>
          </p:cNvSpPr>
          <p:nvPr/>
        </p:nvSpPr>
        <p:spPr bwMode="auto">
          <a:xfrm flipH="1" flipV="1">
            <a:off x="4978400" y="4445000"/>
            <a:ext cx="36195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14" name="Text Box 266"/>
          <p:cNvSpPr txBox="1">
            <a:spLocks noChangeArrowheads="1"/>
          </p:cNvSpPr>
          <p:nvPr/>
        </p:nvSpPr>
        <p:spPr bwMode="auto">
          <a:xfrm>
            <a:off x="2333625" y="5227638"/>
            <a:ext cx="17524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</a:rPr>
              <a:t>Network needs defined</a:t>
            </a:r>
          </a:p>
        </p:txBody>
      </p:sp>
      <p:sp>
        <p:nvSpPr>
          <p:cNvPr id="2315" name="Line 267"/>
          <p:cNvSpPr>
            <a:spLocks noChangeShapeType="1"/>
          </p:cNvSpPr>
          <p:nvPr/>
        </p:nvSpPr>
        <p:spPr bwMode="auto">
          <a:xfrm flipH="1" flipV="1">
            <a:off x="2673350" y="4375150"/>
            <a:ext cx="45085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16" name="Text Box 268"/>
          <p:cNvSpPr txBox="1">
            <a:spLocks noChangeArrowheads="1"/>
          </p:cNvSpPr>
          <p:nvPr/>
        </p:nvSpPr>
        <p:spPr bwMode="auto">
          <a:xfrm>
            <a:off x="5965825" y="1601788"/>
            <a:ext cx="22729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Operational </a:t>
            </a:r>
            <a:r>
              <a:rPr lang="en-US" sz="1200" b="0" dirty="0">
                <a:solidFill>
                  <a:schemeClr val="tx1"/>
                </a:solidFill>
              </a:rPr>
              <a:t>Activities identified</a:t>
            </a:r>
          </a:p>
        </p:txBody>
      </p:sp>
      <p:sp>
        <p:nvSpPr>
          <p:cNvPr id="2317" name="Line 269"/>
          <p:cNvSpPr>
            <a:spLocks noChangeShapeType="1"/>
          </p:cNvSpPr>
          <p:nvPr/>
        </p:nvSpPr>
        <p:spPr bwMode="auto">
          <a:xfrm>
            <a:off x="7023100" y="1860550"/>
            <a:ext cx="1006203" cy="1701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318" name="Text Box 270"/>
          <p:cNvSpPr txBox="1">
            <a:spLocks noChangeArrowheads="1"/>
          </p:cNvSpPr>
          <p:nvPr/>
        </p:nvSpPr>
        <p:spPr bwMode="auto">
          <a:xfrm>
            <a:off x="2250349" y="179297"/>
            <a:ext cx="2292615" cy="33855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BPMN</a:t>
            </a:r>
            <a:r>
              <a:rPr lang="en-US" i="1" dirty="0" smtClean="0">
                <a:solidFill>
                  <a:schemeClr val="tx1"/>
                </a:solidFill>
              </a:rPr>
              <a:t> Process Model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322" name="Text Box 274"/>
          <p:cNvSpPr txBox="1">
            <a:spLocks noChangeArrowheads="1"/>
          </p:cNvSpPr>
          <p:nvPr/>
        </p:nvSpPr>
        <p:spPr bwMode="auto">
          <a:xfrm rot="10800000">
            <a:off x="-14009" y="3884481"/>
            <a:ext cx="369332" cy="74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</a:rPr>
              <a:t>Contracts</a:t>
            </a:r>
          </a:p>
        </p:txBody>
      </p:sp>
      <p:sp>
        <p:nvSpPr>
          <p:cNvPr id="2323" name="Text Box 275"/>
          <p:cNvSpPr txBox="1">
            <a:spLocks noChangeArrowheads="1"/>
          </p:cNvSpPr>
          <p:nvPr/>
        </p:nvSpPr>
        <p:spPr bwMode="auto">
          <a:xfrm rot="10800000">
            <a:off x="-61634" y="1251195"/>
            <a:ext cx="369332" cy="132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</a:rPr>
              <a:t>Program Manager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This is not a business process initiative but rather intended to show how the NAVAIR Enterprise Architecture can help achieve better integration of the various process initiatives.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i="1" dirty="0" smtClean="0"/>
              <a:t>	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Dan Slick; 301 342-2275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Enterprise Architecture (EA) Overview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Background</a:t>
            </a:r>
          </a:p>
          <a:p>
            <a:pPr lvl="1"/>
            <a:r>
              <a:rPr lang="en-US" sz="2000" dirty="0" smtClean="0"/>
              <a:t>DON CIO has been leading the EA effort for 4 years and defines the EA framework.  DON EA is currently in version 3.0</a:t>
            </a:r>
          </a:p>
          <a:p>
            <a:pPr lvl="1"/>
            <a:r>
              <a:rPr lang="en-US" sz="2000" dirty="0" smtClean="0"/>
              <a:t>The goal of the EA is to link systems to the business and present these linkages in easy to understand and consistent graphical depictions.</a:t>
            </a:r>
          </a:p>
          <a:p>
            <a:pPr lvl="1"/>
            <a:r>
              <a:rPr lang="en-US" sz="2000" dirty="0" smtClean="0"/>
              <a:t>DOD and DON CIO policy defines Business Process Modeling Notation (</a:t>
            </a:r>
            <a:r>
              <a:rPr lang="en-US" sz="2000" dirty="0" err="1" smtClean="0"/>
              <a:t>BPMN</a:t>
            </a:r>
            <a:r>
              <a:rPr lang="en-US" sz="2000" dirty="0" smtClean="0"/>
              <a:t>) as the standard method for capturing business processes.</a:t>
            </a:r>
          </a:p>
          <a:p>
            <a:pPr lvl="1"/>
            <a:r>
              <a:rPr lang="en-US" sz="2000" dirty="0" smtClean="0"/>
              <a:t>DON CIO defined the Common Operational Activities List (COAL) as the authoritative initial source for business activities that make up the business processes.</a:t>
            </a:r>
          </a:p>
          <a:p>
            <a:pPr lvl="1"/>
            <a:r>
              <a:rPr lang="en-US" sz="2000" dirty="0" err="1" smtClean="0"/>
              <a:t>NAVAIR’s</a:t>
            </a:r>
            <a:r>
              <a:rPr lang="en-US" sz="2000" dirty="0" smtClean="0"/>
              <a:t> Enterprise Architecture contains a DODAF DM2 compliant database along with a web-service front end.  </a:t>
            </a:r>
          </a:p>
          <a:p>
            <a:pPr lvl="2">
              <a:buNone/>
            </a:pPr>
            <a:endParaRPr lang="en-US" sz="2000" dirty="0" smtClean="0"/>
          </a:p>
          <a:p>
            <a:pPr lvl="3"/>
            <a:endParaRPr lang="en-US" sz="1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08445"/>
            <a:ext cx="2895600" cy="249555"/>
          </a:xfrm>
        </p:spPr>
        <p:txBody>
          <a:bodyPr/>
          <a:lstStyle/>
          <a:p>
            <a:r>
              <a:rPr lang="en-US" dirty="0" smtClean="0"/>
              <a:t>Dan Slick; 301 342-2275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Framework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725" y="836555"/>
            <a:ext cx="8273206" cy="57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08445"/>
            <a:ext cx="2895600" cy="249555"/>
          </a:xfrm>
        </p:spPr>
        <p:txBody>
          <a:bodyPr/>
          <a:lstStyle/>
          <a:p>
            <a:r>
              <a:rPr lang="en-US" dirty="0" smtClean="0"/>
              <a:t>Dan Slick; 301 342-2275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576" y="775063"/>
            <a:ext cx="5408720" cy="60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71601" y="3248298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Business Processes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103" y="3512271"/>
            <a:ext cx="68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People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4333" y="2503715"/>
            <a:ext cx="1460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Joint Capabilities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6122126" y="3386798"/>
            <a:ext cx="1149475" cy="1575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91794" y="2685758"/>
            <a:ext cx="1214791" cy="127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1403715" y="3650771"/>
            <a:ext cx="808262" cy="2767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13856" y="4811487"/>
            <a:ext cx="193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Information Technology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58538" y="1232263"/>
            <a:ext cx="1688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Business Objectives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17771" y="1375118"/>
            <a:ext cx="1214791" cy="127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96000" y="4971758"/>
            <a:ext cx="1201729" cy="2185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9417" y="1104351"/>
            <a:ext cx="466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Site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72937" y="1277685"/>
            <a:ext cx="1178377" cy="2463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08445"/>
            <a:ext cx="2895600" cy="249555"/>
          </a:xfrm>
        </p:spPr>
        <p:txBody>
          <a:bodyPr/>
          <a:lstStyle/>
          <a:p>
            <a:r>
              <a:rPr lang="en-US" dirty="0" smtClean="0"/>
              <a:t>Dan Slick; 301 342-2275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Repository-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34290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08445"/>
            <a:ext cx="2895600" cy="249555"/>
          </a:xfrm>
        </p:spPr>
        <p:txBody>
          <a:bodyPr/>
          <a:lstStyle/>
          <a:p>
            <a:r>
              <a:rPr lang="en-US" dirty="0" smtClean="0"/>
              <a:t>Dan Slick; 301 342-2275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en-US" dirty="0" smtClean="0"/>
              <a:t>NAVAIR EA Status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NAVAIR is running a DODAF DM2, Program Exchange Specification (PES) compliant, Enterprise Architecture </a:t>
            </a:r>
            <a:r>
              <a:rPr lang="en-US" dirty="0" smtClean="0"/>
              <a:t>Database.</a:t>
            </a:r>
            <a:endParaRPr lang="en-US" dirty="0" smtClean="0"/>
          </a:p>
          <a:p>
            <a:pPr lvl="1"/>
            <a:r>
              <a:rPr lang="en-US" dirty="0" smtClean="0"/>
              <a:t>The NAVAIR EA is in an initial operational status awaiting data entry and web front end expansion.</a:t>
            </a:r>
          </a:p>
          <a:p>
            <a:pPr lvl="1"/>
            <a:r>
              <a:rPr lang="en-US" dirty="0" smtClean="0"/>
              <a:t>80% of the NAVAIR business activities have been captured and are entering validation via the </a:t>
            </a:r>
            <a:r>
              <a:rPr lang="en-US" dirty="0" smtClean="0"/>
              <a:t>Competencies.</a:t>
            </a:r>
            <a:endParaRPr lang="en-US" dirty="0" smtClean="0"/>
          </a:p>
          <a:p>
            <a:pPr lvl="1"/>
            <a:r>
              <a:rPr lang="en-US" dirty="0" err="1" smtClean="0"/>
              <a:t>DoD</a:t>
            </a:r>
            <a:r>
              <a:rPr lang="en-US" dirty="0" smtClean="0"/>
              <a:t> has 16 E2E business processes defined with IT systems aligned at the highest level.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i="1" dirty="0" smtClean="0"/>
              <a:t>	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08445"/>
            <a:ext cx="2895600" cy="249555"/>
          </a:xfrm>
        </p:spPr>
        <p:txBody>
          <a:bodyPr/>
          <a:lstStyle/>
          <a:p>
            <a:r>
              <a:rPr lang="en-US" dirty="0" smtClean="0"/>
              <a:t>Dan Slick; 301 342-2275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The DON EA framework </a:t>
            </a:r>
            <a:r>
              <a:rPr lang="en-US" dirty="0" smtClean="0"/>
              <a:t>exists. </a:t>
            </a:r>
            <a:endParaRPr lang="en-US" dirty="0" smtClean="0"/>
          </a:p>
          <a:p>
            <a:pPr lvl="1"/>
            <a:r>
              <a:rPr lang="en-US" dirty="0" smtClean="0"/>
              <a:t>A NAVAIR EA repository </a:t>
            </a:r>
            <a:r>
              <a:rPr lang="en-US" dirty="0" smtClean="0"/>
              <a:t>exists.</a:t>
            </a:r>
            <a:endParaRPr lang="en-US" dirty="0" smtClean="0"/>
          </a:p>
          <a:p>
            <a:pPr lvl="1"/>
            <a:r>
              <a:rPr lang="en-US" dirty="0" smtClean="0"/>
              <a:t>DON Policy helps standardize business processes and business activities. </a:t>
            </a:r>
          </a:p>
          <a:p>
            <a:pPr lvl="1"/>
            <a:r>
              <a:rPr lang="en-US" dirty="0" smtClean="0"/>
              <a:t>Leverage as many of these tools as possible.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i="1" dirty="0" smtClean="0"/>
              <a:t>	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08445"/>
            <a:ext cx="2895600" cy="249555"/>
          </a:xfrm>
        </p:spPr>
        <p:txBody>
          <a:bodyPr/>
          <a:lstStyle/>
          <a:p>
            <a:r>
              <a:rPr lang="en-US" dirty="0" smtClean="0"/>
              <a:t>Dan Slick; 301 342-2275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5201" y="2673532"/>
            <a:ext cx="2442754" cy="108857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Back-Up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AIR_PPT_Template_Apr11">
  <a:themeElements>
    <a:clrScheme name="NAVAIR Colors">
      <a:dk1>
        <a:srgbClr val="1C295B"/>
      </a:dk1>
      <a:lt1>
        <a:sysClr val="window" lastClr="FFFFFF"/>
      </a:lt1>
      <a:dk2>
        <a:srgbClr val="1C295B"/>
      </a:dk2>
      <a:lt2>
        <a:srgbClr val="EEECE1"/>
      </a:lt2>
      <a:accent1>
        <a:srgbClr val="CCD2E2"/>
      </a:accent1>
      <a:accent2>
        <a:srgbClr val="6778A9"/>
      </a:accent2>
      <a:accent3>
        <a:srgbClr val="76923C"/>
      </a:accent3>
      <a:accent4>
        <a:srgbClr val="5F497A"/>
      </a:accent4>
      <a:accent5>
        <a:srgbClr val="366092"/>
      </a:accent5>
      <a:accent6>
        <a:srgbClr val="AA5106"/>
      </a:accent6>
      <a:hlink>
        <a:srgbClr val="6778A9"/>
      </a:hlink>
      <a:folHlink>
        <a:srgbClr val="BFC6DB"/>
      </a:folHlink>
    </a:clrScheme>
    <a:fontScheme name="NAVAIR Arial">
      <a:majorFont>
        <a:latin typeface="Arial"/>
        <a:ea typeface="MS PGothic"/>
        <a:cs typeface=""/>
      </a:majorFont>
      <a:minorFont>
        <a:latin typeface="Arial Narrow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/>
          </a:outerShdw>
        </a:effectLst>
      </a:spPr>
      <a:bodyPr vert="horz" wrap="square" lIns="90487" tIns="91440" rIns="90487" bIns="91440" numCol="1" anchor="t" anchorCtr="0" compatLnSpc="1">
        <a:prstTxWarp prst="textNoShape">
          <a:avLst/>
        </a:prstTxWarp>
        <a:spAutoFit/>
      </a:bodyPr>
      <a:lstStyle>
        <a:defPPr marL="223838" marR="0" indent="-223838" algn="ctr" defTabSz="895350" rtl="0" eaLnBrk="0" fontAlgn="base" latinLnBrk="0" hangingPunct="0">
          <a:lnSpc>
            <a:spcPct val="90000"/>
          </a:lnSpc>
          <a:spcBef>
            <a:spcPct val="15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/>
          </a:outerShdw>
        </a:effectLst>
      </a:spPr>
      <a:bodyPr vert="horz" wrap="square" lIns="90487" tIns="91440" rIns="90487" bIns="91440" numCol="1" anchor="t" anchorCtr="0" compatLnSpc="1">
        <a:prstTxWarp prst="textNoShape">
          <a:avLst/>
        </a:prstTxWarp>
        <a:spAutoFit/>
      </a:bodyPr>
      <a:lstStyle>
        <a:defPPr marL="223838" marR="0" indent="-223838" algn="ctr" defTabSz="895350" rtl="0" eaLnBrk="0" fontAlgn="base" latinLnBrk="0" hangingPunct="0">
          <a:lnSpc>
            <a:spcPct val="90000"/>
          </a:lnSpc>
          <a:spcBef>
            <a:spcPct val="15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99"/>
        </a:dk2>
        <a:lt2>
          <a:srgbClr val="0099CC"/>
        </a:lt2>
        <a:accent1>
          <a:srgbClr val="EAEAEA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D6E7"/>
        </a:accent6>
        <a:hlink>
          <a:srgbClr val="1C295B"/>
        </a:hlink>
        <a:folHlink>
          <a:srgbClr val="4145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with S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 Blue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 no S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2408860E2DD4081E79092B5F5C485" ma:contentTypeVersion="0" ma:contentTypeDescription="Create a new document." ma:contentTypeScope="" ma:versionID="9ebc0e62018c50e7940951d30b7cc6b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8774AB-18DF-4615-A1C8-E1F2B381D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06320A1-30DD-4E0A-87CF-1620432EFF2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DAAD4EF-70C3-45F4-9F3B-053BA59405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NAVAIR_PPT_Template_Apr11</Template>
  <TotalTime>509</TotalTime>
  <Pages>24</Pages>
  <Words>510</Words>
  <Application>Microsoft Office PowerPoint</Application>
  <PresentationFormat>On-screen Show (4:3)</PresentationFormat>
  <Paragraphs>155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NAVAIR_PPT_Template_Apr11</vt:lpstr>
      <vt:lpstr>White with Seal</vt:lpstr>
      <vt:lpstr>White Blue Bottom</vt:lpstr>
      <vt:lpstr>White no Seal</vt:lpstr>
      <vt:lpstr>Transition Slide</vt:lpstr>
      <vt:lpstr>Blue Banner</vt:lpstr>
      <vt:lpstr>NAVAIR Enterprise Architecture</vt:lpstr>
      <vt:lpstr>BLUF</vt:lpstr>
      <vt:lpstr>Enterprise Architecture (EA) Overview</vt:lpstr>
      <vt:lpstr>EA Framework</vt:lpstr>
      <vt:lpstr>EA Design</vt:lpstr>
      <vt:lpstr>EA Design</vt:lpstr>
      <vt:lpstr>Status</vt:lpstr>
      <vt:lpstr>Take-Away</vt:lpstr>
      <vt:lpstr>Slide 9</vt:lpstr>
      <vt:lpstr>Slide 10</vt:lpstr>
    </vt:vector>
  </TitlesOfParts>
  <Manager>7.5 AMY BEHRMAN</Manager>
  <Company>NMCI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Flag-level EA brief</dc:title>
  <dc:subject>NAVAL AIR SYSTEMS COMMAND OVERVIEW</dc:subject>
  <dc:creator>cynthia.nelka</dc:creator>
  <cp:keywords>NAVAIR COMMAND OVERVIEW</cp:keywords>
  <dc:description>File:
Presenter:
Subject:</dc:description>
  <cp:lastModifiedBy>H Arnold</cp:lastModifiedBy>
  <cp:revision>14</cp:revision>
  <cp:lastPrinted>2007-04-23T15:36:16Z</cp:lastPrinted>
  <dcterms:created xsi:type="dcterms:W3CDTF">2011-12-02T17:53:37Z</dcterms:created>
  <dcterms:modified xsi:type="dcterms:W3CDTF">2012-01-10T18:42:02Z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ief Date">
    <vt:lpwstr>Nov 2010</vt:lpwstr>
  </property>
  <property fmtid="{D5CDD505-2E9C-101B-9397-08002B2CF9AE}" pid="3" name="Purpose">
    <vt:lpwstr>Message Alignment</vt:lpwstr>
  </property>
  <property fmtid="{D5CDD505-2E9C-101B-9397-08002B2CF9AE}" pid="4" name="ContentTypeId">
    <vt:lpwstr>0x010100F312408860E2DD4081E79092B5F5C485</vt:lpwstr>
  </property>
  <property fmtid="{D5CDD505-2E9C-101B-9397-08002B2CF9AE}" pid="5" name="Document Author">
    <vt:lpwstr>ACCT04\lees9</vt:lpwstr>
  </property>
  <property fmtid="{D5CDD505-2E9C-101B-9397-08002B2CF9AE}" pid="6" name="Document Sensitivity">
    <vt:lpwstr>1</vt:lpwstr>
  </property>
  <property fmtid="{D5CDD505-2E9C-101B-9397-08002B2CF9AE}" pid="7" name="ThirdParty">
    <vt:lpwstr/>
  </property>
  <property fmtid="{D5CDD505-2E9C-101B-9397-08002B2CF9AE}" pid="8" name="OCI Restriction">
    <vt:bool>false</vt:bool>
  </property>
  <property fmtid="{D5CDD505-2E9C-101B-9397-08002B2CF9AE}" pid="9" name="OCI Additional Info">
    <vt:lpwstr/>
  </property>
  <property fmtid="{D5CDD505-2E9C-101B-9397-08002B2CF9AE}" pid="10" name="Allow Header Overwrite">
    <vt:bool>false</vt:bool>
  </property>
  <property fmtid="{D5CDD505-2E9C-101B-9397-08002B2CF9AE}" pid="11" name="Allow Footer Overwrite">
    <vt:bool>false</vt:bool>
  </property>
  <property fmtid="{D5CDD505-2E9C-101B-9397-08002B2CF9AE}" pid="12" name="Multiple Selected">
    <vt:lpwstr>-1</vt:lpwstr>
  </property>
  <property fmtid="{D5CDD505-2E9C-101B-9397-08002B2CF9AE}" pid="13" name="SIPLongWording">
    <vt:lpwstr/>
  </property>
</Properties>
</file>