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  <p:sldMasterId id="2147483674" r:id="rId3"/>
  </p:sldMasterIdLst>
  <p:notesMasterIdLst>
    <p:notesMasterId r:id="rId14"/>
  </p:notesMasterIdLst>
  <p:sldIdLst>
    <p:sldId id="276" r:id="rId4"/>
    <p:sldId id="324" r:id="rId5"/>
    <p:sldId id="323" r:id="rId6"/>
    <p:sldId id="311" r:id="rId7"/>
    <p:sldId id="328" r:id="rId8"/>
    <p:sldId id="329" r:id="rId9"/>
    <p:sldId id="330" r:id="rId10"/>
    <p:sldId id="331" r:id="rId11"/>
    <p:sldId id="322" r:id="rId12"/>
    <p:sldId id="32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25255-E222-4594-9349-D47C4D390F7D}" type="datetimeFigureOut">
              <a:rPr lang="en-US" smtClean="0"/>
              <a:pPr/>
              <a:t>1/10/2012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1964E-CEF4-42BB-968B-D02CC6CC68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Canad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3" descr="noc_logo blu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3475" y="622300"/>
            <a:ext cx="2382838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itle 4"/>
          <p:cNvSpPr>
            <a:spLocks noGrp="1"/>
          </p:cNvSpPr>
          <p:nvPr>
            <p:ph type="ctrTitle"/>
          </p:nvPr>
        </p:nvSpPr>
        <p:spPr>
          <a:xfrm>
            <a:off x="2305050" y="1927860"/>
            <a:ext cx="6385730" cy="1219200"/>
          </a:xfrm>
        </p:spPr>
        <p:txBody>
          <a:bodyPr tIns="457200" bIns="548640"/>
          <a:lstStyle>
            <a:lvl1pPr algn="r">
              <a:defRPr sz="2800" b="1" spc="4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4" name="Text Placeholder 32"/>
          <p:cNvSpPr>
            <a:spLocks noGrp="1"/>
          </p:cNvSpPr>
          <p:nvPr>
            <p:ph type="body" sz="quarter" idx="14"/>
          </p:nvPr>
        </p:nvSpPr>
        <p:spPr>
          <a:xfrm>
            <a:off x="3718947" y="4030729"/>
            <a:ext cx="4968114" cy="457200"/>
          </a:xfrm>
        </p:spPr>
        <p:txBody>
          <a:bodyPr wrap="none" tIns="0"/>
          <a:lstStyle>
            <a:lvl1pPr algn="r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Text Placeholder 37"/>
          <p:cNvSpPr>
            <a:spLocks noGrp="1"/>
          </p:cNvSpPr>
          <p:nvPr>
            <p:ph type="body" sz="quarter" idx="15"/>
          </p:nvPr>
        </p:nvSpPr>
        <p:spPr>
          <a:xfrm>
            <a:off x="3719477" y="5038996"/>
            <a:ext cx="4972728" cy="457200"/>
          </a:xfrm>
        </p:spPr>
        <p:txBody>
          <a:bodyPr wrap="none" bIns="18288" anchor="b"/>
          <a:lstStyle>
            <a:lvl1pPr algn="r">
              <a:buNone/>
              <a:defRPr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Text Placeholder 40"/>
          <p:cNvSpPr>
            <a:spLocks noGrp="1"/>
          </p:cNvSpPr>
          <p:nvPr>
            <p:ph type="body" sz="quarter" idx="16"/>
          </p:nvPr>
        </p:nvSpPr>
        <p:spPr>
          <a:xfrm>
            <a:off x="3719477" y="5539740"/>
            <a:ext cx="4972726" cy="381000"/>
          </a:xfrm>
        </p:spPr>
        <p:txBody>
          <a:bodyPr wrap="none" tIns="0" bIns="438912">
            <a:noAutofit/>
          </a:bodyPr>
          <a:lstStyle>
            <a:lvl1pPr algn="r">
              <a:buNone/>
              <a:defRPr sz="1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5" name="Text Placeholder 43"/>
          <p:cNvSpPr>
            <a:spLocks noGrp="1"/>
          </p:cNvSpPr>
          <p:nvPr>
            <p:ph type="body" sz="quarter" idx="17"/>
          </p:nvPr>
        </p:nvSpPr>
        <p:spPr>
          <a:xfrm>
            <a:off x="2293034" y="3528060"/>
            <a:ext cx="6394816" cy="457200"/>
          </a:xfrm>
        </p:spPr>
        <p:txBody>
          <a:bodyPr anchor="ctr">
            <a:noAutofit/>
          </a:bodyPr>
          <a:lstStyle>
            <a:lvl1pPr algn="r">
              <a:buNone/>
              <a:defRPr sz="2400" b="1" spc="2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NORTHROP </a:t>
            </a:r>
            <a:r>
              <a:rPr lang="en-US" dirty="0"/>
              <a:t>GRUMMAN PRIVATE / PROPRIETARY LEVEL </a:t>
            </a:r>
            <a:r>
              <a:rPr lang="en-US" dirty="0" smtClean="0"/>
              <a:t>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oc_backgroundD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43240" y="6657945"/>
            <a:ext cx="4057521" cy="200055"/>
          </a:xfrm>
          <a:prstGeom prst="rect">
            <a:avLst/>
          </a:prstGeom>
        </p:spPr>
        <p:txBody>
          <a:bodyPr wrap="square" anchor="b" anchorCtr="0">
            <a:spAutoFit/>
          </a:bodyPr>
          <a:lstStyle>
            <a:lvl1pPr algn="ctr">
              <a:defRPr sz="700" baseline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r>
              <a:rPr lang="en-US" smtClean="0"/>
              <a:t>NORTHROP GRUMMAN PRIVATE / PROPRIETARY LEVEL 1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Canad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3" descr="noc_logo blu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3475" y="622300"/>
            <a:ext cx="2382838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itle 4"/>
          <p:cNvSpPr>
            <a:spLocks noGrp="1"/>
          </p:cNvSpPr>
          <p:nvPr>
            <p:ph type="ctrTitle"/>
          </p:nvPr>
        </p:nvSpPr>
        <p:spPr>
          <a:xfrm>
            <a:off x="2305050" y="1927860"/>
            <a:ext cx="6385730" cy="1219200"/>
          </a:xfrm>
        </p:spPr>
        <p:txBody>
          <a:bodyPr tIns="457200" bIns="548640"/>
          <a:lstStyle>
            <a:lvl1pPr algn="r">
              <a:defRPr sz="2800" b="1" spc="4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4" name="Text Placeholder 32"/>
          <p:cNvSpPr>
            <a:spLocks noGrp="1"/>
          </p:cNvSpPr>
          <p:nvPr>
            <p:ph type="body" sz="quarter" idx="14"/>
          </p:nvPr>
        </p:nvSpPr>
        <p:spPr>
          <a:xfrm>
            <a:off x="3718947" y="4030729"/>
            <a:ext cx="4968114" cy="457200"/>
          </a:xfrm>
        </p:spPr>
        <p:txBody>
          <a:bodyPr wrap="none" tIns="0"/>
          <a:lstStyle>
            <a:lvl1pPr algn="r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Text Placeholder 37"/>
          <p:cNvSpPr>
            <a:spLocks noGrp="1"/>
          </p:cNvSpPr>
          <p:nvPr>
            <p:ph type="body" sz="quarter" idx="15"/>
          </p:nvPr>
        </p:nvSpPr>
        <p:spPr>
          <a:xfrm>
            <a:off x="3719477" y="5038996"/>
            <a:ext cx="4972728" cy="457200"/>
          </a:xfrm>
        </p:spPr>
        <p:txBody>
          <a:bodyPr wrap="none" bIns="18288" anchor="b"/>
          <a:lstStyle>
            <a:lvl1pPr algn="r">
              <a:buNone/>
              <a:defRPr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Text Placeholder 40"/>
          <p:cNvSpPr>
            <a:spLocks noGrp="1"/>
          </p:cNvSpPr>
          <p:nvPr>
            <p:ph type="body" sz="quarter" idx="16"/>
          </p:nvPr>
        </p:nvSpPr>
        <p:spPr>
          <a:xfrm>
            <a:off x="3719477" y="5539740"/>
            <a:ext cx="4972726" cy="381000"/>
          </a:xfrm>
        </p:spPr>
        <p:txBody>
          <a:bodyPr wrap="none" tIns="0" bIns="438912">
            <a:noAutofit/>
          </a:bodyPr>
          <a:lstStyle>
            <a:lvl1pPr algn="r">
              <a:buNone/>
              <a:defRPr sz="1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5" name="Text Placeholder 43"/>
          <p:cNvSpPr>
            <a:spLocks noGrp="1"/>
          </p:cNvSpPr>
          <p:nvPr>
            <p:ph type="body" sz="quarter" idx="17"/>
          </p:nvPr>
        </p:nvSpPr>
        <p:spPr>
          <a:xfrm>
            <a:off x="2293034" y="3528060"/>
            <a:ext cx="6394816" cy="457200"/>
          </a:xfrm>
        </p:spPr>
        <p:txBody>
          <a:bodyPr anchor="ctr">
            <a:noAutofit/>
          </a:bodyPr>
          <a:lstStyle>
            <a:lvl1pPr algn="r">
              <a:buNone/>
              <a:defRPr sz="2400" b="1" spc="2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NORTHROP </a:t>
            </a:r>
            <a:r>
              <a:rPr lang="en-US" dirty="0"/>
              <a:t>GRUMMAN PRIVATE / PROPRIETARY LEVEL </a:t>
            </a:r>
            <a:r>
              <a:rPr lang="en-US" dirty="0" smtClean="0"/>
              <a:t>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02080"/>
            <a:ext cx="8382000" cy="4524333"/>
          </a:xfrm>
        </p:spPr>
        <p:txBody>
          <a:bodyPr/>
          <a:lstStyle>
            <a:lvl1pPr>
              <a:spcBef>
                <a:spcPts val="24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8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6E3BD-DE00-4ECD-910D-E4E7916827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NORTHROP </a:t>
            </a:r>
            <a:r>
              <a:rPr lang="en-US" dirty="0"/>
              <a:t>GRUMMAN PRIVATE / PROPRIETARY LEVEL </a:t>
            </a:r>
            <a:r>
              <a:rPr lang="en-US" dirty="0" smtClean="0"/>
              <a:t>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02289"/>
            <a:ext cx="4038600" cy="4525963"/>
          </a:xfrm>
        </p:spPr>
        <p:txBody>
          <a:bodyPr/>
          <a:lstStyle>
            <a:lvl1pPr>
              <a:spcBef>
                <a:spcPts val="2400"/>
              </a:spcBef>
              <a:defRPr sz="2000"/>
            </a:lvl1pPr>
            <a:lvl2pPr>
              <a:spcBef>
                <a:spcPts val="600"/>
              </a:spcBef>
              <a:defRPr sz="1600"/>
            </a:lvl2pPr>
            <a:lvl3pPr>
              <a:spcBef>
                <a:spcPts val="600"/>
              </a:spcBef>
              <a:defRPr sz="1600"/>
            </a:lvl3pPr>
            <a:lvl4pPr>
              <a:spcBef>
                <a:spcPts val="600"/>
              </a:spcBef>
              <a:defRPr sz="1600"/>
            </a:lvl4pPr>
            <a:lvl5pPr>
              <a:spcBef>
                <a:spcPts val="6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0545" y="1402289"/>
            <a:ext cx="4038600" cy="4525963"/>
          </a:xfrm>
        </p:spPr>
        <p:txBody>
          <a:bodyPr/>
          <a:lstStyle>
            <a:lvl1pPr>
              <a:spcBef>
                <a:spcPts val="2400"/>
              </a:spcBef>
              <a:defRPr sz="2000"/>
            </a:lvl1pPr>
            <a:lvl2pPr>
              <a:spcBef>
                <a:spcPts val="600"/>
              </a:spcBef>
              <a:defRPr sz="1600"/>
            </a:lvl2pPr>
            <a:lvl3pPr>
              <a:spcBef>
                <a:spcPts val="600"/>
              </a:spcBef>
              <a:defRPr sz="1600"/>
            </a:lvl3pPr>
            <a:lvl4pPr>
              <a:spcBef>
                <a:spcPts val="600"/>
              </a:spcBef>
              <a:defRPr sz="1600"/>
            </a:lvl4pPr>
            <a:lvl5pPr>
              <a:spcBef>
                <a:spcPts val="6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8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0C602-2678-45F2-9031-59158CC651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NORTHROP </a:t>
            </a:r>
            <a:r>
              <a:rPr lang="en-US" dirty="0"/>
              <a:t>GRUMMAN PRIVATE / PROPRIETARY LEVEL </a:t>
            </a:r>
            <a:r>
              <a:rPr lang="en-US" dirty="0" smtClean="0"/>
              <a:t>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noc_background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700" baseline="0" dirty="0" smtClean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NORTHROP GRUMMAN PRIVATE / PROPRIETARY LEVEL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D290773-B953-4530-A6CE-F7BE1E0383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02080"/>
            <a:ext cx="8382000" cy="4524333"/>
          </a:xfrm>
        </p:spPr>
        <p:txBody>
          <a:bodyPr/>
          <a:lstStyle>
            <a:lvl1pPr>
              <a:spcBef>
                <a:spcPts val="24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8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6E3BD-DE00-4ECD-910D-E4E7916827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NORTHROP </a:t>
            </a:r>
            <a:r>
              <a:rPr lang="en-US" dirty="0"/>
              <a:t>GRUMMAN PRIVATE / PROPRIETARY LEVEL </a:t>
            </a:r>
            <a:r>
              <a:rPr lang="en-US" dirty="0" smtClean="0"/>
              <a:t>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02289"/>
            <a:ext cx="4038600" cy="4525963"/>
          </a:xfrm>
        </p:spPr>
        <p:txBody>
          <a:bodyPr/>
          <a:lstStyle>
            <a:lvl1pPr>
              <a:spcBef>
                <a:spcPts val="2400"/>
              </a:spcBef>
              <a:defRPr sz="2000"/>
            </a:lvl1pPr>
            <a:lvl2pPr>
              <a:spcBef>
                <a:spcPts val="600"/>
              </a:spcBef>
              <a:defRPr sz="1600"/>
            </a:lvl2pPr>
            <a:lvl3pPr>
              <a:spcBef>
                <a:spcPts val="600"/>
              </a:spcBef>
              <a:defRPr sz="1600"/>
            </a:lvl3pPr>
            <a:lvl4pPr>
              <a:spcBef>
                <a:spcPts val="600"/>
              </a:spcBef>
              <a:defRPr sz="1600"/>
            </a:lvl4pPr>
            <a:lvl5pPr>
              <a:spcBef>
                <a:spcPts val="6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0545" y="1402289"/>
            <a:ext cx="4038600" cy="4525963"/>
          </a:xfrm>
        </p:spPr>
        <p:txBody>
          <a:bodyPr/>
          <a:lstStyle>
            <a:lvl1pPr>
              <a:spcBef>
                <a:spcPts val="2400"/>
              </a:spcBef>
              <a:defRPr sz="2000"/>
            </a:lvl1pPr>
            <a:lvl2pPr>
              <a:spcBef>
                <a:spcPts val="600"/>
              </a:spcBef>
              <a:defRPr sz="1600"/>
            </a:lvl2pPr>
            <a:lvl3pPr>
              <a:spcBef>
                <a:spcPts val="600"/>
              </a:spcBef>
              <a:defRPr sz="1600"/>
            </a:lvl3pPr>
            <a:lvl4pPr>
              <a:spcBef>
                <a:spcPts val="600"/>
              </a:spcBef>
              <a:defRPr sz="1600"/>
            </a:lvl4pPr>
            <a:lvl5pPr>
              <a:spcBef>
                <a:spcPts val="6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0C602-2678-45F2-9031-59158CC651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NORTHROP </a:t>
            </a:r>
            <a:r>
              <a:rPr lang="en-US" dirty="0"/>
              <a:t>GRUMMAN PRIVATE / PROPRIETARY LEVEL </a:t>
            </a:r>
            <a:r>
              <a:rPr lang="en-US" dirty="0" smtClean="0"/>
              <a:t>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noc_background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700" baseline="0" dirty="0" smtClean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NORTHROP </a:t>
            </a:r>
            <a:r>
              <a:rPr lang="en-US" dirty="0"/>
              <a:t>GRUMMAN PRIVATE / PROPRIETARY LEVEL </a:t>
            </a:r>
            <a:r>
              <a:rPr lang="en-US" dirty="0" smtClean="0"/>
              <a:t>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anada.jpg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80031" y="6657945"/>
            <a:ext cx="4057521" cy="200055"/>
          </a:xfrm>
        </p:spPr>
        <p:txBody>
          <a:bodyPr wrap="square" anchor="b" anchorCtr="0">
            <a:spAutoFit/>
          </a:bodyPr>
          <a:lstStyle/>
          <a:p>
            <a:r>
              <a:rPr lang="en-US" smtClean="0"/>
              <a:t>NORTHROP GRUMMAN PRIVATE / PROPRIETARY LEVEL 1</a:t>
            </a:r>
            <a:endParaRPr lang="en-US" dirty="0"/>
          </a:p>
        </p:txBody>
      </p:sp>
      <p:sp>
        <p:nvSpPr>
          <p:cNvPr id="25" name="Title 4"/>
          <p:cNvSpPr>
            <a:spLocks noGrp="1"/>
          </p:cNvSpPr>
          <p:nvPr>
            <p:ph type="ctrTitle" hasCustomPrompt="1"/>
          </p:nvPr>
        </p:nvSpPr>
        <p:spPr>
          <a:xfrm>
            <a:off x="2305050" y="1927860"/>
            <a:ext cx="6385730" cy="1219200"/>
          </a:xfrm>
        </p:spPr>
        <p:txBody>
          <a:bodyPr tIns="457200" bIns="548640"/>
          <a:lstStyle>
            <a:lvl1pPr algn="r">
              <a:defRPr sz="2800" b="1" spc="4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Main Title, Font: Arial Bold 28pt.</a:t>
            </a:r>
            <a:endParaRPr lang="en-US" dirty="0"/>
          </a:p>
        </p:txBody>
      </p:sp>
      <p:sp>
        <p:nvSpPr>
          <p:cNvPr id="34" name="Text Placeholder 32"/>
          <p:cNvSpPr>
            <a:spLocks noGrp="1"/>
          </p:cNvSpPr>
          <p:nvPr>
            <p:ph type="body" sz="quarter" idx="14" hasCustomPrompt="1"/>
          </p:nvPr>
        </p:nvSpPr>
        <p:spPr>
          <a:xfrm>
            <a:off x="3718947" y="4030729"/>
            <a:ext cx="4968114" cy="457200"/>
          </a:xfrm>
        </p:spPr>
        <p:txBody>
          <a:bodyPr wrap="none" tIns="0"/>
          <a:lstStyle>
            <a:lvl1pPr algn="r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n-US" dirty="0" smtClean="0"/>
              <a:t>Meeting date(s), Arial 20pt.</a:t>
            </a:r>
            <a:endParaRPr lang="en-US" dirty="0"/>
          </a:p>
        </p:txBody>
      </p:sp>
      <p:sp>
        <p:nvSpPr>
          <p:cNvPr id="39" name="Text Placeholder 37"/>
          <p:cNvSpPr>
            <a:spLocks noGrp="1"/>
          </p:cNvSpPr>
          <p:nvPr>
            <p:ph type="body" sz="quarter" idx="15" hasCustomPrompt="1"/>
          </p:nvPr>
        </p:nvSpPr>
        <p:spPr>
          <a:xfrm>
            <a:off x="3719477" y="5038996"/>
            <a:ext cx="4972728" cy="457200"/>
          </a:xfrm>
        </p:spPr>
        <p:txBody>
          <a:bodyPr wrap="none" bIns="18288" anchor="b" anchorCtr="0"/>
          <a:lstStyle>
            <a:lvl1pPr algn="r">
              <a:buNone/>
              <a:defRPr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Speaker’s name, Arial 20pt.</a:t>
            </a:r>
            <a:endParaRPr lang="en-US" dirty="0"/>
          </a:p>
        </p:txBody>
      </p:sp>
      <p:sp>
        <p:nvSpPr>
          <p:cNvPr id="42" name="Text Placeholder 40"/>
          <p:cNvSpPr>
            <a:spLocks noGrp="1"/>
          </p:cNvSpPr>
          <p:nvPr>
            <p:ph type="body" sz="quarter" idx="16" hasCustomPrompt="1"/>
          </p:nvPr>
        </p:nvSpPr>
        <p:spPr>
          <a:xfrm>
            <a:off x="3719477" y="5539740"/>
            <a:ext cx="4972726" cy="381000"/>
          </a:xfrm>
        </p:spPr>
        <p:txBody>
          <a:bodyPr wrap="none" tIns="0" bIns="438912">
            <a:noAutofit/>
          </a:bodyPr>
          <a:lstStyle>
            <a:lvl1pPr algn="r">
              <a:buNone/>
              <a:defRPr sz="1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/>
            <a:r>
              <a:rPr lang="en-US" dirty="0" smtClean="0"/>
              <a:t>Speaker’s title, Arial 16pt.</a:t>
            </a:r>
            <a:endParaRPr lang="en-US" dirty="0"/>
          </a:p>
        </p:txBody>
      </p:sp>
      <p:sp>
        <p:nvSpPr>
          <p:cNvPr id="45" name="Text Placeholder 43"/>
          <p:cNvSpPr>
            <a:spLocks noGrp="1"/>
          </p:cNvSpPr>
          <p:nvPr>
            <p:ph type="body" sz="quarter" idx="17" hasCustomPrompt="1"/>
          </p:nvPr>
        </p:nvSpPr>
        <p:spPr>
          <a:xfrm>
            <a:off x="2293034" y="3528060"/>
            <a:ext cx="6394816" cy="457200"/>
          </a:xfrm>
        </p:spPr>
        <p:txBody>
          <a:bodyPr wrap="square" anchor="ctr" anchorCtr="0">
            <a:noAutofit/>
          </a:bodyPr>
          <a:lstStyle>
            <a:lvl1pPr algn="r">
              <a:buNone/>
              <a:defRPr sz="2400" b="1" spc="2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Sub-title, Arial Bold 24pt.</a:t>
            </a:r>
            <a:endParaRPr lang="en-US" dirty="0"/>
          </a:p>
        </p:txBody>
      </p:sp>
      <p:pic>
        <p:nvPicPr>
          <p:cNvPr id="12" name="Picture 11" descr="SEIT-Symposium-2011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320513"/>
            <a:ext cx="9144000" cy="8191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02080"/>
            <a:ext cx="8382000" cy="4524333"/>
          </a:xfrm>
        </p:spPr>
        <p:txBody>
          <a:bodyPr/>
          <a:lstStyle>
            <a:lvl1pPr>
              <a:spcBef>
                <a:spcPts val="24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FC63E-F8D9-44BB-A462-AC735E845F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43240" y="6657945"/>
            <a:ext cx="4057521" cy="200055"/>
          </a:xfrm>
          <a:prstGeom prst="rect">
            <a:avLst/>
          </a:prstGeom>
        </p:spPr>
        <p:txBody>
          <a:bodyPr wrap="square" anchor="b" anchorCtr="0">
            <a:spAutoFit/>
          </a:bodyPr>
          <a:lstStyle>
            <a:lvl1pPr algn="ctr">
              <a:defRPr sz="700" baseline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r>
              <a:rPr lang="en-US" smtClean="0"/>
              <a:t>NORTHROP GRUMMAN PRIVATE / PROPRIETARY LEVEL 1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02289"/>
            <a:ext cx="4038600" cy="4525963"/>
          </a:xfrm>
        </p:spPr>
        <p:txBody>
          <a:bodyPr/>
          <a:lstStyle>
            <a:lvl1pPr>
              <a:spcBef>
                <a:spcPts val="2400"/>
              </a:spcBef>
              <a:defRPr sz="2000"/>
            </a:lvl1pPr>
            <a:lvl2pPr>
              <a:spcBef>
                <a:spcPts val="600"/>
              </a:spcBef>
              <a:defRPr sz="1600"/>
            </a:lvl2pPr>
            <a:lvl3pPr>
              <a:spcBef>
                <a:spcPts val="600"/>
              </a:spcBef>
              <a:defRPr sz="1600"/>
            </a:lvl3pPr>
            <a:lvl4pPr>
              <a:spcBef>
                <a:spcPts val="600"/>
              </a:spcBef>
              <a:defRPr sz="1600"/>
            </a:lvl4pPr>
            <a:lvl5pPr>
              <a:spcBef>
                <a:spcPts val="6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0545" y="1402289"/>
            <a:ext cx="4038600" cy="4525963"/>
          </a:xfrm>
        </p:spPr>
        <p:txBody>
          <a:bodyPr/>
          <a:lstStyle>
            <a:lvl1pPr>
              <a:spcBef>
                <a:spcPts val="2400"/>
              </a:spcBef>
              <a:defRPr sz="2000"/>
            </a:lvl1pPr>
            <a:lvl2pPr>
              <a:spcBef>
                <a:spcPts val="600"/>
              </a:spcBef>
              <a:defRPr sz="1600"/>
            </a:lvl2pPr>
            <a:lvl3pPr>
              <a:spcBef>
                <a:spcPts val="600"/>
              </a:spcBef>
              <a:defRPr sz="1600"/>
            </a:lvl3pPr>
            <a:lvl4pPr>
              <a:spcBef>
                <a:spcPts val="600"/>
              </a:spcBef>
              <a:defRPr sz="1600"/>
            </a:lvl4pPr>
            <a:lvl5pPr>
              <a:spcBef>
                <a:spcPts val="6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D4B03-E339-4C9D-AC39-0BD7C921B5B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43240" y="6657945"/>
            <a:ext cx="4057521" cy="200055"/>
          </a:xfrm>
          <a:prstGeom prst="rect">
            <a:avLst/>
          </a:prstGeom>
        </p:spPr>
        <p:txBody>
          <a:bodyPr wrap="square" anchor="b" anchorCtr="0">
            <a:spAutoFit/>
          </a:bodyPr>
          <a:lstStyle>
            <a:lvl1pPr algn="ctr">
              <a:defRPr sz="700" baseline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r>
              <a:rPr lang="en-US" smtClean="0"/>
              <a:t>NORTHROP GRUMMAN PRIVATE / PROPRIETARY LEVEL 1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sert Section 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anada.jpg"/>
          <p:cNvPicPr>
            <a:picLocks noChangeAspect="1"/>
          </p:cNvPicPr>
          <p:nvPr userDrawn="1"/>
        </p:nvPicPr>
        <p:blipFill>
          <a:blip r:embed="rId2" cstate="screen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1F33A-8A61-4937-A58C-46521EFFC1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4587065" y="6657945"/>
            <a:ext cx="4057521" cy="200055"/>
          </a:xfrm>
        </p:spPr>
        <p:txBody>
          <a:bodyPr wrap="square"/>
          <a:lstStyle>
            <a:lvl1pPr algn="r">
              <a:defRPr/>
            </a:lvl1pPr>
          </a:lstStyle>
          <a:p>
            <a:r>
              <a:rPr lang="en-US" smtClean="0"/>
              <a:t>NORTHROP GRUMMAN PRIVATE / PROPRIETARY LEVEL 1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249488" y="3013502"/>
            <a:ext cx="4645025" cy="830997"/>
          </a:xfrm>
        </p:spPr>
        <p:txBody>
          <a:bodyPr anchor="ctr" anchorCtr="1">
            <a:spAutoFit/>
          </a:bodyPr>
          <a:lstStyle>
            <a:lvl1pPr algn="ctr">
              <a:buNone/>
              <a:defRPr sz="4800" baseline="0"/>
            </a:lvl1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6705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401763"/>
            <a:ext cx="838835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661150"/>
            <a:ext cx="1828800" cy="152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dirty="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13" name="Rectangle 8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8575" y="6477000"/>
            <a:ext cx="40005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53" tIns="48326" rIns="96653" bIns="48326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3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BC61E6B7-361B-4F3F-AAA5-C2163B8745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0" name="Picture 109" descr="noc_logo blu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6925" y="381000"/>
            <a:ext cx="1768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657975"/>
            <a:ext cx="3962400" cy="200025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algn="ctr">
              <a:defRPr sz="700" baseline="0" dirty="0" smtClean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NORTHROP </a:t>
            </a:r>
            <a:r>
              <a:rPr lang="en-US" dirty="0"/>
              <a:t>GRUMMAN PRIVATE / PROPRIETARY LEVEL </a:t>
            </a: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008063"/>
            <a:ext cx="9144000" cy="46037"/>
          </a:xfrm>
          <a:prstGeom prst="rect">
            <a:avLst/>
          </a:prstGeom>
          <a:solidFill>
            <a:srgbClr val="005D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9pPr>
    </p:titleStyle>
    <p:bodyStyle>
      <a:lvl1pPr marL="230188" indent="-230188" algn="l" rtl="0" fontAlgn="base">
        <a:spcBef>
          <a:spcPts val="24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84213" indent="-227013" algn="l" rtl="0" fontAlgn="base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087438" indent="-173038" algn="l" rtl="0" fontAlgn="base">
        <a:spcBef>
          <a:spcPts val="600"/>
        </a:spcBef>
        <a:spcAft>
          <a:spcPct val="0"/>
        </a:spcAft>
        <a:buChar char="•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541463" indent="-169863" algn="l" rtl="0" fontAlgn="base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01838" indent="-173038" algn="l" rtl="0" fontAlgn="base">
        <a:spcBef>
          <a:spcPts val="600"/>
        </a:spcBef>
        <a:spcAft>
          <a:spcPct val="0"/>
        </a:spcAft>
        <a:buChar char="»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6705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402080"/>
            <a:ext cx="8389034" cy="452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661150"/>
            <a:ext cx="1828800" cy="152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smtClean="0">
                <a:latin typeface="Arial Narrow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13" name="Rectangle 8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8411" y="6477000"/>
            <a:ext cx="400378" cy="29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53" tIns="48326" rIns="96653" bIns="48326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3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41F33A-8A61-4937-A58C-46521EFFC1C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pic>
        <p:nvPicPr>
          <p:cNvPr id="1031" name="Picture 109" descr="noc_logo blue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7146925" y="381000"/>
            <a:ext cx="1768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43240" y="6657945"/>
            <a:ext cx="4057521" cy="200055"/>
          </a:xfrm>
          <a:prstGeom prst="rect">
            <a:avLst/>
          </a:prstGeom>
        </p:spPr>
        <p:txBody>
          <a:bodyPr wrap="square" anchor="b" anchorCtr="0">
            <a:spAutoFit/>
          </a:bodyPr>
          <a:lstStyle>
            <a:lvl1pPr algn="r">
              <a:defRPr sz="700" baseline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NORTHROP GRUMMAN PRIVATE / PROPRIETARY LEVEL 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007663"/>
            <a:ext cx="9144000" cy="45719"/>
          </a:xfrm>
          <a:prstGeom prst="rect">
            <a:avLst/>
          </a:prstGeom>
          <a:solidFill>
            <a:srgbClr val="005D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9pPr>
    </p:titleStyle>
    <p:bodyStyle>
      <a:lvl1pPr marL="230188" indent="-230188" algn="l" rtl="0" eaLnBrk="1" fontAlgn="base" hangingPunct="1">
        <a:spcBef>
          <a:spcPts val="24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84213" indent="-227013" algn="l" rtl="0" eaLnBrk="1" fontAlgn="base" hangingPunct="1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087438" indent="-173038" algn="l" rtl="0" eaLnBrk="1" fontAlgn="base" hangingPunct="1">
        <a:spcBef>
          <a:spcPts val="600"/>
        </a:spcBef>
        <a:spcAft>
          <a:spcPct val="0"/>
        </a:spcAft>
        <a:buChar char="•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541463" indent="-169863" algn="l" rtl="0" eaLnBrk="1" fontAlgn="base" hangingPunct="1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01838" indent="-173038" algn="l" rtl="0" eaLnBrk="1" fontAlgn="base" hangingPunct="1">
        <a:spcBef>
          <a:spcPts val="600"/>
        </a:spcBef>
        <a:spcAft>
          <a:spcPct val="0"/>
        </a:spcAft>
        <a:buChar char="»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6705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401763"/>
            <a:ext cx="838835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661150"/>
            <a:ext cx="1828800" cy="152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dirty="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13" name="Rectangle 8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8575" y="6477000"/>
            <a:ext cx="40005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53" tIns="48326" rIns="96653" bIns="48326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3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BC61E6B7-361B-4F3F-AAA5-C2163B8745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0" name="Picture 109" descr="noc_logo blu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46925" y="381000"/>
            <a:ext cx="1768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657975"/>
            <a:ext cx="3962400" cy="200025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algn="ctr">
              <a:defRPr sz="700" baseline="0" dirty="0" smtClean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NORTHROP GRUMMAN PRIVATE / PROPRIETARY LEVEL I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008063"/>
            <a:ext cx="9144000" cy="46037"/>
          </a:xfrm>
          <a:prstGeom prst="rect">
            <a:avLst/>
          </a:prstGeom>
          <a:solidFill>
            <a:srgbClr val="005D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9pPr>
    </p:titleStyle>
    <p:bodyStyle>
      <a:lvl1pPr marL="230188" indent="-230188" algn="l" rtl="0" fontAlgn="base">
        <a:spcBef>
          <a:spcPts val="24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84213" indent="-227013" algn="l" rtl="0" fontAlgn="base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087438" indent="-173038" algn="l" rtl="0" fontAlgn="base">
        <a:spcBef>
          <a:spcPts val="600"/>
        </a:spcBef>
        <a:spcAft>
          <a:spcPct val="0"/>
        </a:spcAft>
        <a:buChar char="•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541463" indent="-169863" algn="l" rtl="0" fontAlgn="base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01838" indent="-173038" algn="l" rtl="0" fontAlgn="base">
        <a:spcBef>
          <a:spcPts val="600"/>
        </a:spcBef>
        <a:spcAft>
          <a:spcPct val="0"/>
        </a:spcAft>
        <a:buChar char="»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DoDAF 2.0 – </a:t>
            </a:r>
            <a:br>
              <a:rPr lang="en-US" dirty="0" smtClean="0"/>
            </a:br>
            <a:r>
              <a:rPr lang="en-US" dirty="0" smtClean="0"/>
              <a:t>An Emerging Success Story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3719477" y="4800600"/>
            <a:ext cx="4972726" cy="381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Kendall Young</a:t>
            </a:r>
          </a:p>
          <a:p>
            <a:pPr>
              <a:spcBef>
                <a:spcPts val="0"/>
              </a:spcBef>
            </a:pPr>
            <a:r>
              <a:rPr lang="en-US" i="1" dirty="0" smtClean="0"/>
              <a:t>AP&amp;T, Chief Architect, Enterprise Architecture</a:t>
            </a:r>
          </a:p>
          <a:p>
            <a:pPr>
              <a:spcBef>
                <a:spcPts val="0"/>
              </a:spcBef>
            </a:pPr>
            <a:r>
              <a:rPr lang="en-US" i="1" dirty="0" smtClean="0"/>
              <a:t>Northrop Grumman Aerospace Systems</a:t>
            </a:r>
          </a:p>
          <a:p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Making the Leap from DoDAF 1.x</a:t>
            </a:r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4145280" y="6657945"/>
            <a:ext cx="4724400" cy="200055"/>
          </a:xfrm>
          <a:prstGeom prst="rect">
            <a:avLst/>
          </a:prstGeom>
        </p:spPr>
        <p:txBody>
          <a:bodyPr wrap="square" anchor="b" anchorCtr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11-1644, 1/3/2012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with DoDAF 2.0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What Constitutes Success with DoDAF 2.0 ?</a:t>
            </a:r>
          </a:p>
          <a:p>
            <a:r>
              <a:rPr lang="en-US" dirty="0" smtClean="0"/>
              <a:t>Planning for Success</a:t>
            </a:r>
          </a:p>
          <a:p>
            <a:r>
              <a:rPr lang="en-US" dirty="0" smtClean="0"/>
              <a:t>Results </a:t>
            </a:r>
            <a:r>
              <a:rPr lang="en-US" dirty="0" smtClean="0"/>
              <a:t>so </a:t>
            </a:r>
            <a:r>
              <a:rPr lang="en-US" dirty="0" smtClean="0"/>
              <a:t>Far</a:t>
            </a:r>
          </a:p>
          <a:p>
            <a:r>
              <a:rPr lang="en-US" dirty="0" smtClean="0"/>
              <a:t>DM2 – the Key to Success</a:t>
            </a:r>
          </a:p>
          <a:p>
            <a:r>
              <a:rPr lang="en-US" dirty="0" smtClean="0"/>
              <a:t>Migration Lessons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46E3BD-DE00-4ECD-910D-E4E7916827E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2362200" y="6657945"/>
            <a:ext cx="4419600" cy="200055"/>
          </a:xfrm>
          <a:prstGeom prst="rect">
            <a:avLst/>
          </a:prstGeom>
        </p:spPr>
        <p:txBody>
          <a:bodyPr wrap="square" anchor="b" anchorCtr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11-1644, 1/3/2012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DoDAF 2.0 –</a:t>
            </a:r>
            <a:br>
              <a:rPr lang="en-US" dirty="0" smtClean="0"/>
            </a:br>
            <a:r>
              <a:rPr lang="en-US" dirty="0" smtClean="0"/>
              <a:t>What Constitutes Success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Executing EA in DoDAF 2.0 &amp; DM2</a:t>
            </a:r>
          </a:p>
          <a:p>
            <a:r>
              <a:rPr lang="en-US" dirty="0" smtClean="0"/>
              <a:t>Utilizing DoDAF 2.0</a:t>
            </a:r>
          </a:p>
          <a:p>
            <a:pPr lvl="1"/>
            <a:r>
              <a:rPr lang="en-US" dirty="0" smtClean="0"/>
              <a:t>Reporting</a:t>
            </a:r>
          </a:p>
          <a:p>
            <a:pPr lvl="1"/>
            <a:r>
              <a:rPr lang="en-US" dirty="0" smtClean="0"/>
              <a:t>Analyses</a:t>
            </a:r>
          </a:p>
          <a:p>
            <a:r>
              <a:rPr lang="en-US" dirty="0" smtClean="0"/>
              <a:t>Impacting Business Results</a:t>
            </a:r>
          </a:p>
          <a:p>
            <a:pPr lvl="1"/>
            <a:r>
              <a:rPr lang="en-US" dirty="0" smtClean="0"/>
              <a:t>Supporting Business Process Execution</a:t>
            </a:r>
          </a:p>
          <a:p>
            <a:pPr lvl="1"/>
            <a:r>
              <a:rPr lang="en-US" dirty="0" smtClean="0"/>
              <a:t>Program Execution</a:t>
            </a:r>
          </a:p>
          <a:p>
            <a:pPr lvl="1"/>
            <a:r>
              <a:rPr lang="en-US" dirty="0" smtClean="0"/>
              <a:t>Pursuits &amp; Initiatives</a:t>
            </a:r>
          </a:p>
          <a:p>
            <a:r>
              <a:rPr lang="en-US" dirty="0" smtClean="0"/>
              <a:t>Enhancing Community &amp; Communications</a:t>
            </a:r>
          </a:p>
          <a:p>
            <a:pPr lvl="1"/>
            <a:r>
              <a:rPr lang="en-US" dirty="0" smtClean="0"/>
              <a:t>Shared Awareness</a:t>
            </a:r>
          </a:p>
          <a:p>
            <a:pPr lvl="1"/>
            <a:r>
              <a:rPr lang="en-US" dirty="0" smtClean="0"/>
              <a:t>Stakeholder Engagement</a:t>
            </a:r>
          </a:p>
          <a:p>
            <a:pPr lvl="1"/>
            <a:r>
              <a:rPr lang="en-US" dirty="0" smtClean="0"/>
              <a:t>Architectural Vision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46E3BD-DE00-4ECD-910D-E4E7916827E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2286000" y="6657945"/>
            <a:ext cx="4572000" cy="200055"/>
          </a:xfrm>
          <a:prstGeom prst="rect">
            <a:avLst/>
          </a:prstGeom>
        </p:spPr>
        <p:txBody>
          <a:bodyPr wrap="square" anchor="b" anchorCtr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11-1644, 1/3/2012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2206" y="6172200"/>
            <a:ext cx="7741947" cy="369332"/>
          </a:xfrm>
          <a:prstGeom prst="rect">
            <a:avLst/>
          </a:prstGeom>
          <a:solidFill>
            <a:srgbClr val="005DAA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latin typeface="Arial" charset="0"/>
                <a:cs typeface="+mn-cs"/>
              </a:rPr>
              <a:t>Common Thread – Thinking and Speaking in DM2</a:t>
            </a:r>
            <a:endParaRPr lang="en-US" b="1" dirty="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DoDAF 2.0 – Planning for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Migrating to DoDAF 2.0 &amp; DM2</a:t>
            </a:r>
          </a:p>
          <a:p>
            <a:pPr lvl="1"/>
            <a:r>
              <a:rPr lang="en-US" dirty="0" smtClean="0"/>
              <a:t>As-Is</a:t>
            </a:r>
            <a:r>
              <a:rPr lang="en-US" dirty="0" smtClean="0"/>
              <a:t>:  DoDAF 1.x &amp; CADM</a:t>
            </a:r>
          </a:p>
          <a:p>
            <a:pPr lvl="1"/>
            <a:r>
              <a:rPr lang="en-US" dirty="0" smtClean="0"/>
              <a:t>To-Be</a:t>
            </a:r>
            <a:r>
              <a:rPr lang="en-US" dirty="0" smtClean="0"/>
              <a:t>:  DoDAF 2.0 &amp; DM2</a:t>
            </a:r>
          </a:p>
          <a:p>
            <a:pPr lvl="1"/>
            <a:r>
              <a:rPr lang="en-US" dirty="0" smtClean="0"/>
              <a:t>Transition Plan:  the “How To” on Migrating for</a:t>
            </a:r>
          </a:p>
          <a:p>
            <a:pPr lvl="2"/>
            <a:r>
              <a:rPr lang="en-US" dirty="0" smtClean="0"/>
              <a:t>Green Fields – DoDAF 2.0 Architectures from scratch</a:t>
            </a:r>
          </a:p>
          <a:p>
            <a:pPr lvl="2"/>
            <a:r>
              <a:rPr lang="en-US" dirty="0" smtClean="0"/>
              <a:t>Conversions from Existing DoDAF 1.x Architectures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46E3BD-DE00-4ECD-910D-E4E7916827E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2286000" y="6657945"/>
            <a:ext cx="4572000" cy="200055"/>
          </a:xfrm>
          <a:prstGeom prst="rect">
            <a:avLst/>
          </a:prstGeom>
        </p:spPr>
        <p:txBody>
          <a:bodyPr wrap="square" anchor="b" anchorCtr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11-1644, 1/3/2012 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676400" y="3352800"/>
            <a:ext cx="5943600" cy="2438400"/>
            <a:chOff x="1752600" y="3657600"/>
            <a:chExt cx="5943600" cy="2438400"/>
          </a:xfrm>
        </p:grpSpPr>
        <p:sp>
          <p:nvSpPr>
            <p:cNvPr id="7" name="Rectangle 6"/>
            <p:cNvSpPr/>
            <p:nvPr/>
          </p:nvSpPr>
          <p:spPr>
            <a:xfrm>
              <a:off x="1752600" y="3657600"/>
              <a:ext cx="5943600" cy="381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752600" y="4038600"/>
              <a:ext cx="5943600" cy="17526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752600" y="5791200"/>
              <a:ext cx="5943600" cy="3048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i="1" dirty="0" smtClean="0">
                  <a:solidFill>
                    <a:schemeClr val="bg1"/>
                  </a:solidFill>
                </a:rPr>
                <a:t>As-Is                                          To-Be</a:t>
              </a:r>
              <a:endParaRPr lang="en-US" i="1" dirty="0">
                <a:solidFill>
                  <a:schemeClr val="bg1"/>
                </a:solidFill>
              </a:endParaRPr>
            </a:p>
          </p:txBody>
        </p:sp>
        <p:sp>
          <p:nvSpPr>
            <p:cNvPr id="10" name="Right Arrow 9"/>
            <p:cNvSpPr/>
            <p:nvPr/>
          </p:nvSpPr>
          <p:spPr>
            <a:xfrm>
              <a:off x="1851660" y="4343400"/>
              <a:ext cx="5844540" cy="914400"/>
            </a:xfrm>
            <a:prstGeom prst="rightArrow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  <a:alpha val="33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dirty="0" smtClean="0"/>
                <a:t>Transition Plan</a:t>
              </a:r>
              <a:endParaRPr lang="en-US" i="1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2286000" y="4114800"/>
              <a:ext cx="1524000" cy="1524000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5638800" y="4114800"/>
              <a:ext cx="1524000" cy="1524000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 descr="320px-DoD_Architecture_Framework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20454" y="4332448"/>
              <a:ext cx="1160946" cy="939640"/>
            </a:xfrm>
            <a:prstGeom prst="rect">
              <a:avLst/>
            </a:prstGeom>
          </p:spPr>
        </p:pic>
        <p:pic>
          <p:nvPicPr>
            <p:cNvPr id="14" name="Picture 13" descr="480px-DoDAF-V2.0-Viewpoints2.jpg"/>
            <p:cNvPicPr>
              <a:picLocks noChangeAspect="1"/>
            </p:cNvPicPr>
            <p:nvPr/>
          </p:nvPicPr>
          <p:blipFill>
            <a:blip r:embed="rId3" cstate="print"/>
            <a:srcRect l="1719" t="3308" r="3281" b="10538"/>
            <a:stretch>
              <a:fillRect/>
            </a:stretch>
          </p:blipFill>
          <p:spPr>
            <a:xfrm>
              <a:off x="5791200" y="4495800"/>
              <a:ext cx="1240971" cy="7620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362200" y="5224046"/>
              <a:ext cx="1371600" cy="338554"/>
            </a:xfrm>
            <a:prstGeom prst="rect">
              <a:avLst/>
            </a:prstGeom>
            <a:solidFill>
              <a:schemeClr val="accent6">
                <a:alpha val="54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DoDAF 1.5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13994" y="5224046"/>
              <a:ext cx="1372606" cy="338554"/>
            </a:xfrm>
            <a:prstGeom prst="rect">
              <a:avLst/>
            </a:prstGeom>
            <a:solidFill>
              <a:schemeClr val="accent6">
                <a:alpha val="54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DoDAF 2.0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802206" y="6172200"/>
            <a:ext cx="7741947" cy="369332"/>
          </a:xfrm>
          <a:prstGeom prst="rect">
            <a:avLst/>
          </a:prstGeom>
          <a:solidFill>
            <a:srgbClr val="005DAA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latin typeface="Arial" charset="0"/>
              </a:rPr>
              <a:t>A Classic Enterprise Architecture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DoDAF 2.0 – Results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Executing EA:  Several Architectures Generated / In Work</a:t>
            </a:r>
          </a:p>
          <a:p>
            <a:pPr lvl="1"/>
            <a:r>
              <a:rPr lang="en-US" dirty="0" smtClean="0"/>
              <a:t>2 Green Fields, 3 Conversions, 1 Hybrid</a:t>
            </a:r>
          </a:p>
          <a:p>
            <a:r>
              <a:rPr lang="en-US" dirty="0" smtClean="0"/>
              <a:t>Tooling Online, Shared Databases</a:t>
            </a:r>
          </a:p>
          <a:p>
            <a:pPr lvl="1"/>
            <a:r>
              <a:rPr lang="en-US" dirty="0" smtClean="0"/>
              <a:t>9 Tools Assessed;  5 Tools Deployed;  3 Tools in Evaluation</a:t>
            </a:r>
          </a:p>
          <a:p>
            <a:r>
              <a:rPr lang="en-US" dirty="0" smtClean="0"/>
              <a:t>DoDAF 2.0 Processes – Evolved from DoDAF 1.x Processes</a:t>
            </a:r>
          </a:p>
          <a:p>
            <a:r>
              <a:rPr lang="en-US" dirty="0" smtClean="0"/>
              <a:t>Portal Deployment Online</a:t>
            </a:r>
          </a:p>
          <a:p>
            <a:r>
              <a:rPr lang="en-US" dirty="0" smtClean="0"/>
              <a:t>Standards Available – Sample Data &amp; Artifacts</a:t>
            </a:r>
          </a:p>
          <a:p>
            <a:r>
              <a:rPr lang="en-US" dirty="0" smtClean="0"/>
              <a:t>Skill Development</a:t>
            </a:r>
          </a:p>
          <a:p>
            <a:pPr lvl="1"/>
            <a:r>
              <a:rPr lang="en-US" dirty="0" smtClean="0"/>
              <a:t>DoDAF 2.0 Training Materials Developed</a:t>
            </a:r>
          </a:p>
          <a:p>
            <a:pPr lvl="1"/>
            <a:r>
              <a:rPr lang="en-US" dirty="0" smtClean="0"/>
              <a:t>Conducted first two DoDAF 2.0 Training events</a:t>
            </a:r>
          </a:p>
          <a:p>
            <a:pPr lvl="1"/>
            <a:r>
              <a:rPr lang="en-US" dirty="0" smtClean="0"/>
              <a:t>7 Architects Fluent in DoDAF 2.0 / DM2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46E3BD-DE00-4ECD-910D-E4E7916827E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2209800" y="6657945"/>
            <a:ext cx="4724400" cy="200055"/>
          </a:xfrm>
          <a:prstGeom prst="rect">
            <a:avLst/>
          </a:prstGeom>
        </p:spPr>
        <p:txBody>
          <a:bodyPr wrap="square" anchor="b" anchorCtr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11-1644, 1/3/2012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2206" y="6172200"/>
            <a:ext cx="7741947" cy="369332"/>
          </a:xfrm>
          <a:prstGeom prst="rect">
            <a:avLst/>
          </a:prstGeom>
          <a:solidFill>
            <a:srgbClr val="005DAA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latin typeface="Arial" charset="0"/>
              </a:rPr>
              <a:t>Thinking in DoDAF 2.0 / DM2 – The Most Vital 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4343400" y="4191000"/>
            <a:ext cx="4572000" cy="38100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343400" y="4572000"/>
            <a:ext cx="4572000" cy="1752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43400" y="6324600"/>
            <a:ext cx="4572000" cy="304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Navigating from CADM to DM2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</a:p>
          <a:p>
            <a:pPr lvl="1"/>
            <a:r>
              <a:rPr lang="en-US" dirty="0" smtClean="0"/>
              <a:t>DoDAF 1.5 Objects and Associations have a place within DM2  </a:t>
            </a:r>
          </a:p>
          <a:p>
            <a:pPr lvl="1"/>
            <a:r>
              <a:rPr lang="en-US" b="1" dirty="0" smtClean="0"/>
              <a:t>DM2 is the “point of departure” for DoDAF 2.0 Compliance</a:t>
            </a:r>
          </a:p>
          <a:p>
            <a:pPr lvl="1"/>
            <a:r>
              <a:rPr lang="en-US" dirty="0" smtClean="0"/>
              <a:t>For conformance, Tools must:</a:t>
            </a:r>
          </a:p>
          <a:p>
            <a:pPr lvl="2"/>
            <a:r>
              <a:rPr lang="en-US" dirty="0" smtClean="0"/>
              <a:t>fully implement DM2 structure</a:t>
            </a:r>
          </a:p>
          <a:p>
            <a:pPr lvl="3">
              <a:buNone/>
            </a:pPr>
            <a:r>
              <a:rPr lang="en-US" dirty="0" smtClean="0"/>
              <a:t>OR</a:t>
            </a:r>
          </a:p>
          <a:p>
            <a:pPr lvl="2"/>
            <a:r>
              <a:rPr lang="en-US" dirty="0" smtClean="0"/>
              <a:t>provide a credible data mapping taxonomy</a:t>
            </a:r>
          </a:p>
          <a:p>
            <a:pPr lvl="1"/>
            <a:r>
              <a:rPr lang="en-US" dirty="0" smtClean="0"/>
              <a:t>Changes in Data Concepts will have minor impacts to existing graphical products</a:t>
            </a:r>
          </a:p>
          <a:p>
            <a:pPr lvl="1"/>
            <a:r>
              <a:rPr lang="en-US" dirty="0" smtClean="0"/>
              <a:t>Tools will provide data export and import functionality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</a:p>
          <a:p>
            <a:pPr lvl="1"/>
            <a:r>
              <a:rPr lang="en-US" dirty="0" smtClean="0"/>
              <a:t>Framework and Data Concept Changes</a:t>
            </a:r>
          </a:p>
          <a:p>
            <a:pPr lvl="1"/>
            <a:r>
              <a:rPr lang="en-US" dirty="0" smtClean="0"/>
              <a:t>Tools</a:t>
            </a:r>
          </a:p>
          <a:p>
            <a:pPr lvl="2"/>
            <a:r>
              <a:rPr lang="en-US" dirty="0" smtClean="0"/>
              <a:t>DoDAF Maturity</a:t>
            </a:r>
          </a:p>
          <a:p>
            <a:pPr lvl="2"/>
            <a:r>
              <a:rPr lang="en-US" dirty="0" smtClean="0"/>
              <a:t>Conversion Capability</a:t>
            </a:r>
          </a:p>
          <a:p>
            <a:pPr lvl="2"/>
            <a:r>
              <a:rPr lang="en-US" dirty="0" smtClean="0"/>
              <a:t>Cross-Tool Interoperability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4A0C602-2678-45F2-9031-59158CC6515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7" name="Right Arrow 16"/>
          <p:cNvSpPr/>
          <p:nvPr/>
        </p:nvSpPr>
        <p:spPr>
          <a:xfrm>
            <a:off x="4419600" y="4876800"/>
            <a:ext cx="4495800" cy="914400"/>
          </a:xfrm>
          <a:prstGeom prst="rightArrow">
            <a:avLst/>
          </a:prstGeom>
          <a:gradFill>
            <a:gsLst>
              <a:gs pos="0">
                <a:schemeClr val="accent1">
                  <a:shade val="51000"/>
                  <a:satMod val="130000"/>
                  <a:alpha val="33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4495800" y="4648200"/>
            <a:ext cx="1524000" cy="1524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6858000" y="4648200"/>
            <a:ext cx="1524000" cy="1524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320px-DoD_Architecture_Framewor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30254" y="4865848"/>
            <a:ext cx="1160946" cy="939640"/>
          </a:xfrm>
          <a:prstGeom prst="rect">
            <a:avLst/>
          </a:prstGeom>
        </p:spPr>
      </p:pic>
      <p:pic>
        <p:nvPicPr>
          <p:cNvPr id="21" name="Picture 20" descr="480px-DoDAF-V2.0-Viewpoints2.jpg"/>
          <p:cNvPicPr>
            <a:picLocks noChangeAspect="1"/>
          </p:cNvPicPr>
          <p:nvPr/>
        </p:nvPicPr>
        <p:blipFill>
          <a:blip r:embed="rId3" cstate="print"/>
          <a:srcRect l="1719" t="3308" r="3281" b="10538"/>
          <a:stretch>
            <a:fillRect/>
          </a:stretch>
        </p:blipFill>
        <p:spPr>
          <a:xfrm>
            <a:off x="7010400" y="5029200"/>
            <a:ext cx="1240971" cy="7620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572000" y="5757446"/>
            <a:ext cx="1371600" cy="338554"/>
          </a:xfrm>
          <a:prstGeom prst="rect">
            <a:avLst/>
          </a:prstGeom>
          <a:solidFill>
            <a:schemeClr val="accent6">
              <a:alpha val="54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DoDAF 1.5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33194" y="5757446"/>
            <a:ext cx="1372606" cy="338554"/>
          </a:xfrm>
          <a:prstGeom prst="rect">
            <a:avLst/>
          </a:prstGeom>
          <a:solidFill>
            <a:schemeClr val="accent6">
              <a:alpha val="54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DoDAF 2.0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3" name="Picture 5" descr="C:\Documents and Settings\mauroto\Local Settings\Temporary Internet Files\Content.IE5\0TZB15NA\MC900434859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4495800"/>
            <a:ext cx="1714500" cy="17145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0" y="6648942"/>
            <a:ext cx="9144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11-0417, 3/28/2011</a:t>
            </a:r>
          </a:p>
        </p:txBody>
      </p:sp>
      <p:sp>
        <p:nvSpPr>
          <p:cNvPr id="23" name="Footer Placeholder 4"/>
          <p:cNvSpPr txBox="1">
            <a:spLocks/>
          </p:cNvSpPr>
          <p:nvPr/>
        </p:nvSpPr>
        <p:spPr>
          <a:xfrm>
            <a:off x="2209800" y="6657945"/>
            <a:ext cx="4724400" cy="200055"/>
          </a:xfrm>
          <a:prstGeom prst="rect">
            <a:avLst/>
          </a:prstGeom>
          <a:solidFill>
            <a:schemeClr val="bg1"/>
          </a:solidFill>
        </p:spPr>
        <p:txBody>
          <a:bodyPr wrap="square" anchor="b" anchorCtr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11-1644, 1/3/2012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/>
          <p:cNvSpPr/>
          <p:nvPr/>
        </p:nvSpPr>
        <p:spPr>
          <a:xfrm>
            <a:off x="114300" y="1066800"/>
            <a:ext cx="8915400" cy="38100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14300" y="1447800"/>
            <a:ext cx="8915400" cy="472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114300" y="6172200"/>
            <a:ext cx="8915400" cy="304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858000" y="2057400"/>
            <a:ext cx="1676400" cy="2819400"/>
          </a:xfrm>
          <a:prstGeom prst="rect">
            <a:avLst/>
          </a:prstGeom>
          <a:solidFill>
            <a:schemeClr val="accent5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152400" y="2057400"/>
            <a:ext cx="1676400" cy="2819400"/>
          </a:xfrm>
          <a:prstGeom prst="rect">
            <a:avLst/>
          </a:prstGeom>
          <a:solidFill>
            <a:schemeClr val="accent5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828800" y="2057400"/>
            <a:ext cx="5029200" cy="2819400"/>
          </a:xfrm>
          <a:prstGeom prst="rect">
            <a:avLst/>
          </a:prstGeom>
          <a:solidFill>
            <a:schemeClr val="accent5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CADM to DM2 Migration:</a:t>
            </a:r>
            <a:br>
              <a:rPr lang="en-US" dirty="0" smtClean="0"/>
            </a:br>
            <a:r>
              <a:rPr lang="en-US" dirty="0" smtClean="0"/>
              <a:t>High Level Concept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46E3BD-DE00-4ECD-910D-E4E7916827E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2667000"/>
            <a:ext cx="1676400" cy="2819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Tool &amp; Data Schema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8800" y="2667000"/>
            <a:ext cx="1676400" cy="2819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Key Data Exports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05200" y="2667000"/>
            <a:ext cx="1676400" cy="2819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Logical Data Mapping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81600" y="2667000"/>
            <a:ext cx="1676400" cy="2819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Key Data Imports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0" y="2667000"/>
            <a:ext cx="1676400" cy="2819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Tool &amp; Data Schema</a:t>
            </a:r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Documents and Settings\mauroto\Local Settings\Temporary Internet Files\Content.IE5\LD1X2CQ3\MC90043380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7397" y="3352800"/>
            <a:ext cx="533256" cy="533256"/>
          </a:xfrm>
          <a:prstGeom prst="rect">
            <a:avLst/>
          </a:prstGeom>
          <a:noFill/>
        </p:spPr>
      </p:pic>
      <p:pic>
        <p:nvPicPr>
          <p:cNvPr id="14" name="Picture 2" descr="C:\Documents and Settings\mauroto\Local Settings\Temporary Internet Files\Content.IE5\LD1X2CQ3\MC90043380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7397" y="3924372"/>
            <a:ext cx="533256" cy="533256"/>
          </a:xfrm>
          <a:prstGeom prst="rect">
            <a:avLst/>
          </a:prstGeom>
          <a:noFill/>
        </p:spPr>
      </p:pic>
      <p:pic>
        <p:nvPicPr>
          <p:cNvPr id="15" name="Picture 2" descr="C:\Documents and Settings\mauroto\Local Settings\Temporary Internet Files\Content.IE5\LD1X2CQ3\MC90043380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7397" y="4544055"/>
            <a:ext cx="533256" cy="533256"/>
          </a:xfrm>
          <a:prstGeom prst="rect">
            <a:avLst/>
          </a:prstGeom>
          <a:noFill/>
        </p:spPr>
      </p:pic>
      <p:pic>
        <p:nvPicPr>
          <p:cNvPr id="16" name="Picture 15" descr="Picture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55776" y="3301120"/>
            <a:ext cx="614022" cy="4022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9" name="Picture 18" descr="Picture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95700" y="4876800"/>
            <a:ext cx="1334174" cy="2802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7" name="Picture 3" descr="C:\Documents and Settings\mauroto\Local Settings\Temporary Internet Files\Content.IE5\TQ0JZNOA\MC900440386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581400"/>
            <a:ext cx="1219200" cy="1219200"/>
          </a:xfrm>
          <a:prstGeom prst="rect">
            <a:avLst/>
          </a:prstGeom>
          <a:noFill/>
        </p:spPr>
      </p:pic>
      <p:sp>
        <p:nvSpPr>
          <p:cNvPr id="26" name="Right Arrow 25"/>
          <p:cNvSpPr/>
          <p:nvPr/>
        </p:nvSpPr>
        <p:spPr>
          <a:xfrm>
            <a:off x="152400" y="5029200"/>
            <a:ext cx="8839200" cy="914400"/>
          </a:xfrm>
          <a:prstGeom prst="rightArrow">
            <a:avLst/>
          </a:prstGeom>
          <a:gradFill>
            <a:gsLst>
              <a:gs pos="0">
                <a:schemeClr val="accent1">
                  <a:shade val="51000"/>
                  <a:satMod val="130000"/>
                  <a:alpha val="33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r>
              <a:rPr lang="en-US" dirty="0" smtClean="0"/>
              <a:t>Data and Association, Graphical Products, Project Structure  </a:t>
            </a:r>
          </a:p>
        </p:txBody>
      </p:sp>
      <p:pic>
        <p:nvPicPr>
          <p:cNvPr id="27" name="Picture 2" descr="C:\Documents and Settings\mauroto\Local Settings\Temporary Internet Files\Content.IE5\LD1X2CQ3\MC90043380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46147" y="3352800"/>
            <a:ext cx="533256" cy="533256"/>
          </a:xfrm>
          <a:prstGeom prst="rect">
            <a:avLst/>
          </a:prstGeom>
          <a:noFill/>
        </p:spPr>
      </p:pic>
      <p:pic>
        <p:nvPicPr>
          <p:cNvPr id="28" name="Picture 2" descr="C:\Documents and Settings\mauroto\Local Settings\Temporary Internet Files\Content.IE5\LD1X2CQ3\MC90043380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46147" y="3934599"/>
            <a:ext cx="533256" cy="533256"/>
          </a:xfrm>
          <a:prstGeom prst="rect">
            <a:avLst/>
          </a:prstGeom>
          <a:noFill/>
        </p:spPr>
      </p:pic>
      <p:pic>
        <p:nvPicPr>
          <p:cNvPr id="29" name="Picture 2" descr="C:\Documents and Settings\mauroto\Local Settings\Temporary Internet Files\Content.IE5\LD1X2CQ3\MC90043380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46147" y="4544055"/>
            <a:ext cx="533256" cy="533256"/>
          </a:xfrm>
          <a:prstGeom prst="rect">
            <a:avLst/>
          </a:prstGeom>
          <a:noFill/>
        </p:spPr>
      </p:pic>
      <p:pic>
        <p:nvPicPr>
          <p:cNvPr id="33" name="Picture 3" descr="C:\Documents and Settings\mauroto\Local Settings\Temporary Internet Files\Content.IE5\TQ0JZNOA\MC900440386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3657600"/>
            <a:ext cx="1219200" cy="1219200"/>
          </a:xfrm>
          <a:prstGeom prst="rect">
            <a:avLst/>
          </a:prstGeom>
          <a:noFill/>
        </p:spPr>
      </p:pic>
      <p:cxnSp>
        <p:nvCxnSpPr>
          <p:cNvPr id="45" name="Straight Arrow Connector 44"/>
          <p:cNvCxnSpPr>
            <a:endCxn id="1026" idx="1"/>
          </p:cNvCxnSpPr>
          <p:nvPr/>
        </p:nvCxnSpPr>
        <p:spPr>
          <a:xfrm flipV="1">
            <a:off x="1524000" y="3619428"/>
            <a:ext cx="883397" cy="49537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027" idx="3"/>
            <a:endCxn id="14" idx="1"/>
          </p:cNvCxnSpPr>
          <p:nvPr/>
        </p:nvCxnSpPr>
        <p:spPr>
          <a:xfrm>
            <a:off x="1524000" y="4191000"/>
            <a:ext cx="883397" cy="158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15" idx="1"/>
          </p:cNvCxnSpPr>
          <p:nvPr/>
        </p:nvCxnSpPr>
        <p:spPr>
          <a:xfrm>
            <a:off x="1524000" y="4267200"/>
            <a:ext cx="883397" cy="543483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026" idx="3"/>
          </p:cNvCxnSpPr>
          <p:nvPr/>
        </p:nvCxnSpPr>
        <p:spPr>
          <a:xfrm>
            <a:off x="2940653" y="3619428"/>
            <a:ext cx="1021747" cy="49537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4" idx="3"/>
          </p:cNvCxnSpPr>
          <p:nvPr/>
        </p:nvCxnSpPr>
        <p:spPr>
          <a:xfrm>
            <a:off x="2940653" y="4191000"/>
            <a:ext cx="945547" cy="158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5" idx="3"/>
          </p:cNvCxnSpPr>
          <p:nvPr/>
        </p:nvCxnSpPr>
        <p:spPr>
          <a:xfrm flipV="1">
            <a:off x="2940653" y="4267200"/>
            <a:ext cx="1021747" cy="543483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905000" y="3733800"/>
            <a:ext cx="16454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Views and Products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88581" y="4343400"/>
            <a:ext cx="1441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Objects and Data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51286" y="4953000"/>
            <a:ext cx="11416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Associations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4800600" y="3609345"/>
            <a:ext cx="914400" cy="505455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831603" y="4180917"/>
            <a:ext cx="883397" cy="158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4800600" y="4267200"/>
            <a:ext cx="914400" cy="5334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28" name="Picture 4" descr="C:\Documents and Settings\mauroto\Local Settings\Temporary Internet Files\Content.IE5\0TZB15NA\MC910216325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38600" y="3886200"/>
            <a:ext cx="644207" cy="6858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7" name="Picture 16" descr="Picture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95700" y="3758320"/>
            <a:ext cx="1334174" cy="2802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8" name="Picture 17" descr="Picture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55776" y="4419600"/>
            <a:ext cx="614022" cy="4022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cxnSp>
        <p:nvCxnSpPr>
          <p:cNvPr id="70" name="Straight Arrow Connector 69"/>
          <p:cNvCxnSpPr/>
          <p:nvPr/>
        </p:nvCxnSpPr>
        <p:spPr>
          <a:xfrm>
            <a:off x="6293453" y="3581400"/>
            <a:ext cx="945547" cy="4572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6293453" y="4152972"/>
            <a:ext cx="945547" cy="158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6293453" y="4267200"/>
            <a:ext cx="945547" cy="505456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114137" y="3733800"/>
            <a:ext cx="18875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Viewpoints and Models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27331" y="4343400"/>
            <a:ext cx="1441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Objects and Data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90036" y="4953000"/>
            <a:ext cx="11416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Associations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ight Arrow 81"/>
          <p:cNvSpPr/>
          <p:nvPr/>
        </p:nvSpPr>
        <p:spPr>
          <a:xfrm>
            <a:off x="152400" y="1600200"/>
            <a:ext cx="8839200" cy="914400"/>
          </a:xfrm>
          <a:prstGeom prst="rightArrow">
            <a:avLst/>
          </a:prstGeom>
          <a:gradFill>
            <a:gsLst>
              <a:gs pos="0">
                <a:schemeClr val="accent1">
                  <a:shade val="51000"/>
                  <a:satMod val="130000"/>
                  <a:alpha val="33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457200" y="2209800"/>
            <a:ext cx="2841842" cy="338554"/>
          </a:xfrm>
          <a:prstGeom prst="rect">
            <a:avLst/>
          </a:prstGeom>
          <a:solidFill>
            <a:schemeClr val="accent6">
              <a:alpha val="54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DoDAF 1.5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431636" y="2209800"/>
            <a:ext cx="2797964" cy="338554"/>
          </a:xfrm>
          <a:prstGeom prst="rect">
            <a:avLst/>
          </a:prstGeom>
          <a:solidFill>
            <a:schemeClr val="accent6">
              <a:alpha val="54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DoDAF 2.0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0" y="6648942"/>
            <a:ext cx="9144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11-0417, 3/28/2011</a:t>
            </a:r>
          </a:p>
        </p:txBody>
      </p:sp>
      <p:sp>
        <p:nvSpPr>
          <p:cNvPr id="52" name="Footer Placeholder 4"/>
          <p:cNvSpPr txBox="1">
            <a:spLocks/>
          </p:cNvSpPr>
          <p:nvPr/>
        </p:nvSpPr>
        <p:spPr>
          <a:xfrm>
            <a:off x="2209800" y="6657945"/>
            <a:ext cx="4724400" cy="200055"/>
          </a:xfrm>
          <a:prstGeom prst="rect">
            <a:avLst/>
          </a:prstGeom>
          <a:solidFill>
            <a:schemeClr val="bg1"/>
          </a:solidFill>
        </p:spPr>
        <p:txBody>
          <a:bodyPr wrap="square" anchor="b" anchorCtr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11-1644, 1/3/2012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0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4343400" y="1173162"/>
          <a:ext cx="4572000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Necessary DoDAF 1.5 Product</a:t>
                      </a:r>
                      <a:r>
                        <a:rPr lang="en-US" sz="1400" baseline="0" dirty="0" smtClean="0"/>
                        <a:t> Data Concepts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Necessary DoDAF 2.0 Model Data Concepts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Operational Node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Performer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Org, Location, Person Role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Op. Activity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Activity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Need Line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Class Concept</a:t>
                      </a:r>
                      <a:endParaRPr lang="en-US" dirty="0" smtClean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227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Information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Resource</a:t>
                      </a:r>
                    </a:p>
                    <a:p>
                      <a:pPr algn="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6" name="Rectangle 95"/>
          <p:cNvSpPr/>
          <p:nvPr/>
        </p:nvSpPr>
        <p:spPr>
          <a:xfrm>
            <a:off x="152400" y="1143000"/>
            <a:ext cx="4191000" cy="5029200"/>
          </a:xfrm>
          <a:prstGeom prst="rect">
            <a:avLst/>
          </a:prstGeom>
          <a:noFill/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152400" y="4419600"/>
            <a:ext cx="8763000" cy="1752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OV-2 Operational Resource Flow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73689"/>
            <a:ext cx="4038600" cy="2788711"/>
          </a:xfrm>
        </p:spPr>
        <p:txBody>
          <a:bodyPr/>
          <a:lstStyle/>
          <a:p>
            <a:r>
              <a:rPr lang="en-US" sz="1800" dirty="0" smtClean="0"/>
              <a:t>DoDAF 2.0 OV-2 Description: </a:t>
            </a:r>
            <a:r>
              <a:rPr lang="en-US" sz="1400" i="1" dirty="0" smtClean="0"/>
              <a:t>A description of the Resource Flows exchanged between operational activities.</a:t>
            </a:r>
          </a:p>
          <a:p>
            <a:r>
              <a:rPr lang="en-US" sz="1800" dirty="0" smtClean="0"/>
              <a:t>DoDAF 1.5 OV-2 Description: </a:t>
            </a:r>
            <a:r>
              <a:rPr lang="en-US" sz="1400" i="1" dirty="0" smtClean="0"/>
              <a:t>Operational nodes, connectivity, and information exchange need lines between nodes</a:t>
            </a:r>
            <a:endParaRPr lang="en-US" sz="14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4A0C602-2678-45F2-9031-59158CC6515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638800" y="3657600"/>
            <a:ext cx="2209800" cy="1588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562600" y="3276600"/>
            <a:ext cx="1143000" cy="1588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715000" y="2895600"/>
            <a:ext cx="2286000" cy="1588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400800" y="1905000"/>
            <a:ext cx="914400" cy="381000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324600" y="1905000"/>
            <a:ext cx="1447800" cy="1588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" name="Group 96"/>
          <p:cNvGrpSpPr/>
          <p:nvPr/>
        </p:nvGrpSpPr>
        <p:grpSpPr>
          <a:xfrm>
            <a:off x="762000" y="4495800"/>
            <a:ext cx="2057400" cy="1219200"/>
            <a:chOff x="762000" y="4724400"/>
            <a:chExt cx="2057400" cy="1219200"/>
          </a:xfrm>
        </p:grpSpPr>
        <p:cxnSp>
          <p:nvCxnSpPr>
            <p:cNvPr id="46" name="Shape 45"/>
            <p:cNvCxnSpPr>
              <a:stCxn id="32" idx="3"/>
              <a:endCxn id="37" idx="2"/>
            </p:cNvCxnSpPr>
            <p:nvPr/>
          </p:nvCxnSpPr>
          <p:spPr>
            <a:xfrm flipV="1">
              <a:off x="1676400" y="5410200"/>
              <a:ext cx="685800" cy="228600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762000" y="4724400"/>
              <a:ext cx="914400" cy="3048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Performer</a:t>
              </a:r>
              <a:endParaRPr lang="en-US" sz="1200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62000" y="5486400"/>
              <a:ext cx="914400" cy="3048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38200" y="5562600"/>
              <a:ext cx="914400" cy="3048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914400" y="5638800"/>
              <a:ext cx="914400" cy="3048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Org,Loc,</a:t>
              </a:r>
            </a:p>
            <a:p>
              <a:pPr algn="ctr"/>
              <a:r>
                <a:rPr lang="en-US" sz="1200" dirty="0" smtClean="0"/>
                <a:t>Ind. Type</a:t>
              </a:r>
              <a:endParaRPr lang="en-US" sz="1200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905000" y="5105400"/>
              <a:ext cx="914400" cy="3048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Activity</a:t>
              </a:r>
              <a:endParaRPr lang="en-US" sz="1200" dirty="0"/>
            </a:p>
          </p:txBody>
        </p:sp>
        <p:cxnSp>
          <p:nvCxnSpPr>
            <p:cNvPr id="48" name="Shape 47"/>
            <p:cNvCxnSpPr>
              <a:stCxn id="31" idx="3"/>
              <a:endCxn id="37" idx="0"/>
            </p:cNvCxnSpPr>
            <p:nvPr/>
          </p:nvCxnSpPr>
          <p:spPr>
            <a:xfrm>
              <a:off x="1676400" y="4876800"/>
              <a:ext cx="685800" cy="228600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32" idx="0"/>
              <a:endCxn id="31" idx="2"/>
            </p:cNvCxnSpPr>
            <p:nvPr/>
          </p:nvCxnSpPr>
          <p:spPr>
            <a:xfrm rot="5400000" flipH="1" flipV="1">
              <a:off x="990600" y="5257800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Rectangle 51"/>
          <p:cNvSpPr/>
          <p:nvPr/>
        </p:nvSpPr>
        <p:spPr>
          <a:xfrm>
            <a:off x="3810000" y="4876800"/>
            <a:ext cx="914400" cy="304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</a:t>
            </a:r>
            <a:endParaRPr lang="en-US" sz="1200" dirty="0"/>
          </a:p>
        </p:txBody>
      </p:sp>
      <p:sp>
        <p:nvSpPr>
          <p:cNvPr id="53" name="Rectangle 52"/>
          <p:cNvSpPr/>
          <p:nvPr/>
        </p:nvSpPr>
        <p:spPr>
          <a:xfrm>
            <a:off x="3810000" y="5562600"/>
            <a:ext cx="914400" cy="304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4" name="Rectangle 53"/>
          <p:cNvSpPr/>
          <p:nvPr/>
        </p:nvSpPr>
        <p:spPr>
          <a:xfrm>
            <a:off x="3886200" y="5638800"/>
            <a:ext cx="914400" cy="304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5" name="Rectangle 54"/>
          <p:cNvSpPr/>
          <p:nvPr/>
        </p:nvSpPr>
        <p:spPr>
          <a:xfrm>
            <a:off x="3962400" y="5715000"/>
            <a:ext cx="914400" cy="304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Resource</a:t>
            </a:r>
            <a:endParaRPr lang="en-US" sz="1200" dirty="0"/>
          </a:p>
        </p:txBody>
      </p:sp>
      <p:grpSp>
        <p:nvGrpSpPr>
          <p:cNvPr id="6" name="Group 97"/>
          <p:cNvGrpSpPr/>
          <p:nvPr/>
        </p:nvGrpSpPr>
        <p:grpSpPr>
          <a:xfrm>
            <a:off x="6172200" y="4495800"/>
            <a:ext cx="2057400" cy="1219200"/>
            <a:chOff x="6172200" y="4724400"/>
            <a:chExt cx="2057400" cy="1219200"/>
          </a:xfrm>
        </p:grpSpPr>
        <p:cxnSp>
          <p:nvCxnSpPr>
            <p:cNvPr id="63" name="Shape 62"/>
            <p:cNvCxnSpPr>
              <a:stCxn id="59" idx="3"/>
              <a:endCxn id="62" idx="2"/>
            </p:cNvCxnSpPr>
            <p:nvPr/>
          </p:nvCxnSpPr>
          <p:spPr>
            <a:xfrm flipH="1" flipV="1">
              <a:off x="6629400" y="5410200"/>
              <a:ext cx="685800" cy="228600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 flipH="1">
              <a:off x="7315200" y="4724400"/>
              <a:ext cx="914400" cy="3048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Performer</a:t>
              </a:r>
              <a:endParaRPr lang="en-US" sz="1200" dirty="0"/>
            </a:p>
          </p:txBody>
        </p:sp>
        <p:sp>
          <p:nvSpPr>
            <p:cNvPr id="59" name="Rectangle 58"/>
            <p:cNvSpPr/>
            <p:nvPr/>
          </p:nvSpPr>
          <p:spPr>
            <a:xfrm flipH="1">
              <a:off x="7315200" y="5486400"/>
              <a:ext cx="914400" cy="3048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60" name="Rectangle 59"/>
            <p:cNvSpPr/>
            <p:nvPr/>
          </p:nvSpPr>
          <p:spPr>
            <a:xfrm flipH="1">
              <a:off x="7239000" y="5562600"/>
              <a:ext cx="914400" cy="3048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61" name="Rectangle 60"/>
            <p:cNvSpPr/>
            <p:nvPr/>
          </p:nvSpPr>
          <p:spPr>
            <a:xfrm flipH="1">
              <a:off x="7162800" y="5638800"/>
              <a:ext cx="914400" cy="3048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Org,Loc,</a:t>
              </a:r>
            </a:p>
            <a:p>
              <a:pPr algn="ctr"/>
              <a:r>
                <a:rPr lang="en-US" sz="1200" dirty="0" smtClean="0"/>
                <a:t>Ind. Type</a:t>
              </a:r>
              <a:endParaRPr lang="en-US" sz="1200" dirty="0"/>
            </a:p>
          </p:txBody>
        </p:sp>
        <p:sp>
          <p:nvSpPr>
            <p:cNvPr id="62" name="Rectangle 61"/>
            <p:cNvSpPr/>
            <p:nvPr/>
          </p:nvSpPr>
          <p:spPr>
            <a:xfrm flipH="1">
              <a:off x="6172200" y="5105400"/>
              <a:ext cx="914400" cy="3048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Activity</a:t>
              </a:r>
              <a:endParaRPr lang="en-US" sz="1200" dirty="0"/>
            </a:p>
          </p:txBody>
        </p:sp>
        <p:cxnSp>
          <p:nvCxnSpPr>
            <p:cNvPr id="64" name="Shape 63"/>
            <p:cNvCxnSpPr>
              <a:stCxn id="58" idx="3"/>
              <a:endCxn id="62" idx="0"/>
            </p:cNvCxnSpPr>
            <p:nvPr/>
          </p:nvCxnSpPr>
          <p:spPr>
            <a:xfrm flipH="1">
              <a:off x="6629400" y="4876800"/>
              <a:ext cx="685800" cy="228600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59" idx="0"/>
              <a:endCxn id="58" idx="2"/>
            </p:cNvCxnSpPr>
            <p:nvPr/>
          </p:nvCxnSpPr>
          <p:spPr>
            <a:xfrm rot="16200000" flipV="1">
              <a:off x="7543800" y="5257800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7" name="Straight Arrow Connector 66"/>
          <p:cNvCxnSpPr>
            <a:endCxn id="52" idx="1"/>
          </p:cNvCxnSpPr>
          <p:nvPr/>
        </p:nvCxnSpPr>
        <p:spPr>
          <a:xfrm>
            <a:off x="2819400" y="5029200"/>
            <a:ext cx="990600" cy="1588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4724384" y="5029200"/>
            <a:ext cx="1447800" cy="1588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53" idx="0"/>
            <a:endCxn id="52" idx="2"/>
          </p:cNvCxnSpPr>
          <p:nvPr/>
        </p:nvCxnSpPr>
        <p:spPr>
          <a:xfrm rot="5400000" flipH="1" flipV="1">
            <a:off x="4076700" y="5372100"/>
            <a:ext cx="381000" cy="1588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152400" y="4038600"/>
            <a:ext cx="8763000" cy="38100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DoDAF 2.0 Necessary Associations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743200" y="502920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ProducingPart</a:t>
            </a:r>
          </a:p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OfActivity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958407" y="50292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ConsumingPart</a:t>
            </a:r>
          </a:p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OfActivity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828800" y="4419600"/>
            <a:ext cx="6527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Performs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828800" y="5410200"/>
            <a:ext cx="6527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Performs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09600" y="4876800"/>
            <a:ext cx="55015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Part Of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281765" y="518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Part Of</a:t>
            </a:r>
          </a:p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Type Of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510057" y="4419600"/>
            <a:ext cx="6527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Performs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510057" y="5410200"/>
            <a:ext cx="6527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Performs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863165" y="4876800"/>
            <a:ext cx="55015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Part Of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24368" y="4648200"/>
            <a:ext cx="1447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activityWholeConsuming</a:t>
            </a:r>
          </a:p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PartOfActivity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754045" y="4659868"/>
            <a:ext cx="1383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activityWholeProducing</a:t>
            </a:r>
          </a:p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PartOfActivity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657600" y="4419600"/>
            <a:ext cx="14350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activityResourceOverlap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52400" y="1143000"/>
            <a:ext cx="8763000" cy="5029200"/>
          </a:xfrm>
          <a:prstGeom prst="rect">
            <a:avLst/>
          </a:prstGeom>
          <a:noFill/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Rectangle 94"/>
          <p:cNvSpPr/>
          <p:nvPr/>
        </p:nvSpPr>
        <p:spPr>
          <a:xfrm>
            <a:off x="152400" y="4038600"/>
            <a:ext cx="8763000" cy="2438400"/>
          </a:xfrm>
          <a:prstGeom prst="rect">
            <a:avLst/>
          </a:prstGeom>
          <a:noFill/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152400" y="6172200"/>
            <a:ext cx="8763000" cy="304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bg1"/>
                </a:solidFill>
              </a:rPr>
              <a:t>Model Depiction Type: Structural Diagram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0" y="6648942"/>
            <a:ext cx="9144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11-0417, 3/28/2011</a:t>
            </a:r>
          </a:p>
        </p:txBody>
      </p:sp>
      <p:sp>
        <p:nvSpPr>
          <p:cNvPr id="73" name="Footer Placeholder 4"/>
          <p:cNvSpPr txBox="1">
            <a:spLocks/>
          </p:cNvSpPr>
          <p:nvPr/>
        </p:nvSpPr>
        <p:spPr>
          <a:xfrm>
            <a:off x="2286000" y="6657945"/>
            <a:ext cx="4572000" cy="200055"/>
          </a:xfrm>
          <a:prstGeom prst="rect">
            <a:avLst/>
          </a:prstGeom>
          <a:solidFill>
            <a:schemeClr val="bg1"/>
          </a:solidFill>
        </p:spPr>
        <p:txBody>
          <a:bodyPr wrap="square" anchor="b" anchorCtr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11-1644, 1/3/2012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DoDAF 2.0 – Migration Lessons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66867"/>
            <a:ext cx="8458200" cy="4524333"/>
          </a:xfrm>
        </p:spPr>
        <p:txBody>
          <a:bodyPr/>
          <a:lstStyle/>
          <a:p>
            <a:r>
              <a:rPr lang="en-US" dirty="0" smtClean="0"/>
              <a:t>Execute Migration with an EA Approach (</a:t>
            </a:r>
            <a:r>
              <a:rPr lang="en-US" dirty="0" smtClean="0"/>
              <a:t>As-Is</a:t>
            </a:r>
            <a:r>
              <a:rPr lang="en-US" dirty="0" smtClean="0"/>
              <a:t>, </a:t>
            </a:r>
            <a:r>
              <a:rPr lang="en-US" dirty="0" smtClean="0"/>
              <a:t>To-Be</a:t>
            </a:r>
            <a:r>
              <a:rPr lang="en-US" dirty="0" smtClean="0"/>
              <a:t>, Transition)</a:t>
            </a:r>
          </a:p>
          <a:p>
            <a:r>
              <a:rPr lang="en-US" dirty="0" smtClean="0"/>
              <a:t>Full Spectrum (Framework) Migration – More Than….tools, DM2</a:t>
            </a:r>
          </a:p>
          <a:p>
            <a:r>
              <a:rPr lang="en-US" dirty="0" smtClean="0"/>
              <a:t>Map the Data Concepts (diagram by diagram)</a:t>
            </a:r>
          </a:p>
          <a:p>
            <a:r>
              <a:rPr lang="en-US" dirty="0" smtClean="0"/>
              <a:t>Choose a Tool that Implements DM2 – get the Metadata Right!</a:t>
            </a:r>
          </a:p>
          <a:p>
            <a:pPr lvl="1"/>
            <a:r>
              <a:rPr lang="en-US" dirty="0" smtClean="0"/>
              <a:t>Diagrams &amp; Language Standards are secondary</a:t>
            </a:r>
          </a:p>
          <a:p>
            <a:r>
              <a:rPr lang="en-US" dirty="0" smtClean="0"/>
              <a:t>Conversions are VITAL!  More important than Green Fields for learning</a:t>
            </a:r>
          </a:p>
          <a:p>
            <a:pPr lvl="1"/>
            <a:r>
              <a:rPr lang="en-US" dirty="0" smtClean="0"/>
              <a:t>Trains the mind on the Data Mapping</a:t>
            </a:r>
          </a:p>
          <a:p>
            <a:pPr lvl="1"/>
            <a:r>
              <a:rPr lang="en-US" dirty="0" smtClean="0"/>
              <a:t>Provides a means of Validation (comparison with the Source 1.x architecture)</a:t>
            </a:r>
          </a:p>
          <a:p>
            <a:pPr lvl="1"/>
            <a:r>
              <a:rPr lang="en-US" dirty="0" smtClean="0"/>
              <a:t>Enables Reuse</a:t>
            </a:r>
          </a:p>
          <a:p>
            <a:pPr lvl="1"/>
            <a:r>
              <a:rPr lang="en-US" dirty="0" smtClean="0"/>
              <a:t>Tooling Support is Key:</a:t>
            </a:r>
          </a:p>
          <a:p>
            <a:pPr lvl="2"/>
            <a:r>
              <a:rPr lang="en-US" dirty="0" smtClean="0"/>
              <a:t>DM2 compliance, Data Mapping, Diagram Support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46E3BD-DE00-4ECD-910D-E4E7916827E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2209800" y="6657945"/>
            <a:ext cx="4724400" cy="200055"/>
          </a:xfrm>
          <a:prstGeom prst="rect">
            <a:avLst/>
          </a:prstGeom>
        </p:spPr>
        <p:txBody>
          <a:bodyPr wrap="square" anchor="b" anchorCtr="0">
            <a:spAutoFit/>
          </a:bodyPr>
          <a:lstStyle/>
          <a:p>
            <a:pPr algn="ctr"/>
            <a:r>
              <a:rPr lang="en-US" sz="700" dirty="0" smtClean="0">
                <a:latin typeface="Arial" pitchFamily="34" charset="0"/>
                <a:cs typeface="Arial" pitchFamily="34" charset="0"/>
              </a:rPr>
              <a:t>Approved for Public Release: Northrop Grumman Aerospace Systems Case 11-1644, 1/3/2012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2206" y="6172200"/>
            <a:ext cx="7741947" cy="369332"/>
          </a:xfrm>
          <a:prstGeom prst="rect">
            <a:avLst/>
          </a:prstGeom>
          <a:solidFill>
            <a:srgbClr val="005DAA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latin typeface="Arial" charset="0"/>
              </a:rPr>
              <a:t>Migration to DoDAF 2.0 Hinges on DM2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Corporate_template_2010">
  <a:themeElements>
    <a:clrScheme name="Default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DAA"/>
      </a:accent1>
      <a:accent2>
        <a:srgbClr val="CC0000"/>
      </a:accent2>
      <a:accent3>
        <a:srgbClr val="FFFFFF"/>
      </a:accent3>
      <a:accent4>
        <a:srgbClr val="000000"/>
      </a:accent4>
      <a:accent5>
        <a:srgbClr val="AAB6D2"/>
      </a:accent5>
      <a:accent6>
        <a:srgbClr val="B90000"/>
      </a:accent6>
      <a:hlink>
        <a:srgbClr val="4FAFFF"/>
      </a:hlink>
      <a:folHlink>
        <a:srgbClr val="009600"/>
      </a:folHlink>
    </a:clrScheme>
    <a:fontScheme name="Default Desig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>
          <a:defRPr sz="1600" dirty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DAA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B90000"/>
        </a:accent6>
        <a:hlink>
          <a:srgbClr val="4FAFFF"/>
        </a:hlink>
        <a:folHlink>
          <a:srgbClr val="00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DAA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B90000"/>
        </a:accent6>
        <a:hlink>
          <a:srgbClr val="4FAFFF"/>
        </a:hlink>
        <a:folHlink>
          <a:srgbClr val="009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noc_ppt_template052810">
  <a:themeElements>
    <a:clrScheme name="Default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DAA"/>
      </a:accent1>
      <a:accent2>
        <a:srgbClr val="CC0000"/>
      </a:accent2>
      <a:accent3>
        <a:srgbClr val="FFFFFF"/>
      </a:accent3>
      <a:accent4>
        <a:srgbClr val="000000"/>
      </a:accent4>
      <a:accent5>
        <a:srgbClr val="AAB6D2"/>
      </a:accent5>
      <a:accent6>
        <a:srgbClr val="B90000"/>
      </a:accent6>
      <a:hlink>
        <a:srgbClr val="4FAFFF"/>
      </a:hlink>
      <a:folHlink>
        <a:srgbClr val="009600"/>
      </a:folHlink>
    </a:clrScheme>
    <a:fontScheme name="Default Desig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none" rtlCol="0">
        <a:spAutoFit/>
      </a:bodyPr>
      <a:lstStyle>
        <a:defPPr>
          <a:defRPr sz="12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DAA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B90000"/>
        </a:accent6>
        <a:hlink>
          <a:srgbClr val="4FAFFF"/>
        </a:hlink>
        <a:folHlink>
          <a:srgbClr val="00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DAA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B90000"/>
        </a:accent6>
        <a:hlink>
          <a:srgbClr val="4FAFFF"/>
        </a:hlink>
        <a:folHlink>
          <a:srgbClr val="009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orporate_template_2010">
  <a:themeElements>
    <a:clrScheme name="Default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DAA"/>
      </a:accent1>
      <a:accent2>
        <a:srgbClr val="CC0000"/>
      </a:accent2>
      <a:accent3>
        <a:srgbClr val="FFFFFF"/>
      </a:accent3>
      <a:accent4>
        <a:srgbClr val="000000"/>
      </a:accent4>
      <a:accent5>
        <a:srgbClr val="AAB6D2"/>
      </a:accent5>
      <a:accent6>
        <a:srgbClr val="B90000"/>
      </a:accent6>
      <a:hlink>
        <a:srgbClr val="4FAFFF"/>
      </a:hlink>
      <a:folHlink>
        <a:srgbClr val="009600"/>
      </a:folHlink>
    </a:clrScheme>
    <a:fontScheme name="Default Desig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>
          <a:defRPr sz="1600" dirty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DAA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B90000"/>
        </a:accent6>
        <a:hlink>
          <a:srgbClr val="4FAFFF"/>
        </a:hlink>
        <a:folHlink>
          <a:srgbClr val="00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DAA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B90000"/>
        </a:accent6>
        <a:hlink>
          <a:srgbClr val="4FAFFF"/>
        </a:hlink>
        <a:folHlink>
          <a:srgbClr val="009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4016</TotalTime>
  <Words>772</Words>
  <Application>Microsoft Office PowerPoint</Application>
  <PresentationFormat>On-screen Show (4:3)</PresentationFormat>
  <Paragraphs>159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Corporate_template_2010</vt:lpstr>
      <vt:lpstr>3_noc_ppt_template052810</vt:lpstr>
      <vt:lpstr>1_Corporate_template_2010</vt:lpstr>
      <vt:lpstr>DoDAF 2.0 –  An Emerging Success Story</vt:lpstr>
      <vt:lpstr>Success with DoDAF 2.0 Topics</vt:lpstr>
      <vt:lpstr>DoDAF 2.0 – What Constitutes Success ?</vt:lpstr>
      <vt:lpstr>DoDAF 2.0 – Planning for Success</vt:lpstr>
      <vt:lpstr>DoDAF 2.0 – Results To Date</vt:lpstr>
      <vt:lpstr>Navigating from CADM to DM2</vt:lpstr>
      <vt:lpstr>CADM to DM2 Migration: High Level Concept</vt:lpstr>
      <vt:lpstr>OV-2 Operational Resource Flow Description</vt:lpstr>
      <vt:lpstr>DoDAF 2.0 – Migration Lessons</vt:lpstr>
      <vt:lpstr>Slide 10</vt:lpstr>
    </vt:vector>
  </TitlesOfParts>
  <Company>Northrop Grumman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SV-1 Systems Interface Description</dc:title>
  <dc:creator>mauroto</dc:creator>
  <cp:lastModifiedBy>H Arnold</cp:lastModifiedBy>
  <cp:revision>52</cp:revision>
  <dcterms:created xsi:type="dcterms:W3CDTF">2011-03-21T16:04:20Z</dcterms:created>
  <dcterms:modified xsi:type="dcterms:W3CDTF">2012-01-10T18:49:34Z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ACCT04\lees9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bool>false</vt:bool>
  </property>
  <property fmtid="{D5CDD505-2E9C-101B-9397-08002B2CF9AE}" pid="8" name="Allow Footer Overwrite">
    <vt:bool>false</vt:bool>
  </property>
  <property fmtid="{D5CDD505-2E9C-101B-9397-08002B2CF9AE}" pid="9" name="Multiple Selected">
    <vt:lpwstr>-1</vt:lpwstr>
  </property>
  <property fmtid="{D5CDD505-2E9C-101B-9397-08002B2CF9AE}" pid="10" name="SIPLongWording">
    <vt:lpwstr/>
  </property>
</Properties>
</file>